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ECEC"/>
          </a:solidFill>
        </a:fill>
      </a:tcStyle>
    </a:wholeTbl>
    <a:band2H>
      <a:tcTxStyle b="def" i="def"/>
      <a:tcStyle>
        <a:tcBdr/>
        <a:fill>
          <a:solidFill>
            <a:srgbClr val="E7F6F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6" name="Shape 26"/>
          <p:cNvSpPr/>
          <p:nvPr>
            <p:ph type="sldImg"/>
          </p:nvPr>
        </p:nvSpPr>
        <p:spPr>
          <a:xfrm>
            <a:off x="1143000" y="685800"/>
            <a:ext cx="4572000" cy="3429000"/>
          </a:xfrm>
          <a:prstGeom prst="rect">
            <a:avLst/>
          </a:prstGeom>
        </p:spPr>
        <p:txBody>
          <a:bodyPr/>
          <a:lstStyle/>
          <a:p>
            <a:pPr/>
          </a:p>
        </p:txBody>
      </p:sp>
      <p:sp>
        <p:nvSpPr>
          <p:cNvPr id="27" name="Shape 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a:defRPr>
    </a:lvl1pPr>
    <a:lvl2pPr indent="228600" latinLnBrk="0">
      <a:spcBef>
        <a:spcPts val="400"/>
      </a:spcBef>
      <a:defRPr sz="1200">
        <a:latin typeface="+mn-lt"/>
        <a:ea typeface="+mn-ea"/>
        <a:cs typeface="+mn-cs"/>
        <a:sym typeface="Arial"/>
      </a:defRPr>
    </a:lvl2pPr>
    <a:lvl3pPr indent="457200" latinLnBrk="0">
      <a:spcBef>
        <a:spcPts val="400"/>
      </a:spcBef>
      <a:defRPr sz="1200">
        <a:latin typeface="+mn-lt"/>
        <a:ea typeface="+mn-ea"/>
        <a:cs typeface="+mn-cs"/>
        <a:sym typeface="Arial"/>
      </a:defRPr>
    </a:lvl3pPr>
    <a:lvl4pPr indent="685800" latinLnBrk="0">
      <a:spcBef>
        <a:spcPts val="400"/>
      </a:spcBef>
      <a:defRPr sz="1200">
        <a:latin typeface="+mn-lt"/>
        <a:ea typeface="+mn-ea"/>
        <a:cs typeface="+mn-cs"/>
        <a:sym typeface="Arial"/>
      </a:defRPr>
    </a:lvl4pPr>
    <a:lvl5pPr indent="914400" latinLnBrk="0">
      <a:spcBef>
        <a:spcPts val="400"/>
      </a:spcBef>
      <a:defRPr sz="1200">
        <a:latin typeface="+mn-lt"/>
        <a:ea typeface="+mn-ea"/>
        <a:cs typeface="+mn-cs"/>
        <a:sym typeface="Arial"/>
      </a:defRPr>
    </a:lvl5pPr>
    <a:lvl6pPr indent="1143000" latinLnBrk="0">
      <a:spcBef>
        <a:spcPts val="400"/>
      </a:spcBef>
      <a:defRPr sz="1200">
        <a:latin typeface="+mn-lt"/>
        <a:ea typeface="+mn-ea"/>
        <a:cs typeface="+mn-cs"/>
        <a:sym typeface="Arial"/>
      </a:defRPr>
    </a:lvl6pPr>
    <a:lvl7pPr indent="1371600" latinLnBrk="0">
      <a:spcBef>
        <a:spcPts val="400"/>
      </a:spcBef>
      <a:defRPr sz="1200">
        <a:latin typeface="+mn-lt"/>
        <a:ea typeface="+mn-ea"/>
        <a:cs typeface="+mn-cs"/>
        <a:sym typeface="Arial"/>
      </a:defRPr>
    </a:lvl7pPr>
    <a:lvl8pPr indent="1600200" latinLnBrk="0">
      <a:spcBef>
        <a:spcPts val="400"/>
      </a:spcBef>
      <a:defRPr sz="1200">
        <a:latin typeface="+mn-lt"/>
        <a:ea typeface="+mn-ea"/>
        <a:cs typeface="+mn-cs"/>
        <a:sym typeface="Arial"/>
      </a:defRPr>
    </a:lvl8pPr>
    <a:lvl9pPr indent="1828800" latinLnBrk="0">
      <a:spcBef>
        <a:spcPts val="400"/>
      </a:spcBef>
      <a:defRPr sz="12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8" name="Title Text"/>
          <p:cNvSpPr txBox="1"/>
          <p:nvPr>
            <p:ph type="title"/>
          </p:nvPr>
        </p:nvSpPr>
        <p:spPr>
          <a:prstGeom prst="rect">
            <a:avLst/>
          </a:prstGeom>
        </p:spPr>
        <p:txBody>
          <a:bodyPr/>
          <a:lstStyle/>
          <a:p>
            <a:pPr/>
            <a:r>
              <a:t>Title Text</a:t>
            </a:r>
          </a:p>
        </p:txBody>
      </p:sp>
      <p:sp>
        <p:nvSpPr>
          <p:cNvPr id="1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Title Text"/>
          <p:cNvSpPr txBox="1"/>
          <p:nvPr>
            <p:ph type="title"/>
          </p:nvPr>
        </p:nvSpPr>
        <p:spPr>
          <a:xfrm>
            <a:off x="457200" y="292100"/>
            <a:ext cx="8229600" cy="13843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457200" y="1905000"/>
            <a:ext cx="8229600" cy="41148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384897" y="6432659"/>
            <a:ext cx="301904" cy="288820"/>
          </a:xfrm>
          <a:prstGeom prst="rect">
            <a:avLst/>
          </a:prstGeom>
          <a:ln w="12700">
            <a:miter lim="400000"/>
          </a:ln>
        </p:spPr>
        <p:txBody>
          <a:bodyPr wrap="none" lIns="45718" tIns="45718" rIns="45718" bIns="45718" anchor="b">
            <a:spAutoFit/>
          </a:bodyPr>
          <a:lstStyle>
            <a:lvl1pPr algn="r">
              <a:defRPr sz="1400">
                <a:solidFill>
                  <a:srgbClr val="FFFFFF"/>
                </a:solidFill>
                <a:effectLst>
                  <a:outerShdw sx="100000" sy="100000" kx="0" ky="0" algn="b" rotWithShape="0" blurRad="12700" dist="25400" dir="2700000">
                    <a:srgbClr val="000000"/>
                  </a:outerShdw>
                </a:effectLst>
                <a:latin typeface="+mn-lt"/>
                <a:ea typeface="+mn-ea"/>
                <a:cs typeface="+mn-cs"/>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Tahoma"/>
          <a:ea typeface="Tahoma"/>
          <a:cs typeface="Tahoma"/>
          <a:sym typeface="Tahoma"/>
        </a:defRPr>
      </a:lvl1pPr>
      <a:lvl2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Tahoma"/>
          <a:ea typeface="Tahoma"/>
          <a:cs typeface="Tahoma"/>
          <a:sym typeface="Tahoma"/>
        </a:defRPr>
      </a:lvl2pPr>
      <a:lvl3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Tahoma"/>
          <a:ea typeface="Tahoma"/>
          <a:cs typeface="Tahoma"/>
          <a:sym typeface="Tahoma"/>
        </a:defRPr>
      </a:lvl3pPr>
      <a:lvl4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Tahoma"/>
          <a:ea typeface="Tahoma"/>
          <a:cs typeface="Tahoma"/>
          <a:sym typeface="Tahoma"/>
        </a:defRPr>
      </a:lvl4pPr>
      <a:lvl5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Tahoma"/>
          <a:ea typeface="Tahoma"/>
          <a:cs typeface="Tahoma"/>
          <a:sym typeface="Tahoma"/>
        </a:defRPr>
      </a:lvl5pPr>
      <a:lvl6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Tahoma"/>
          <a:ea typeface="Tahoma"/>
          <a:cs typeface="Tahoma"/>
          <a:sym typeface="Tahoma"/>
        </a:defRPr>
      </a:lvl6pPr>
      <a:lvl7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Tahoma"/>
          <a:ea typeface="Tahoma"/>
          <a:cs typeface="Tahoma"/>
          <a:sym typeface="Tahoma"/>
        </a:defRPr>
      </a:lvl7pPr>
      <a:lvl8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Tahoma"/>
          <a:ea typeface="Tahoma"/>
          <a:cs typeface="Tahoma"/>
          <a:sym typeface="Tahoma"/>
        </a:defRPr>
      </a:lvl8pPr>
      <a:lvl9pPr marL="0" marR="0" indent="0" algn="l" defTabSz="914400" rtl="0" latinLnBrk="0">
        <a:lnSpc>
          <a:spcPct val="100000"/>
        </a:lnSpc>
        <a:spcBef>
          <a:spcPts val="0"/>
        </a:spcBef>
        <a:spcAft>
          <a:spcPts val="0"/>
        </a:spcAft>
        <a:buClrTx/>
        <a:buSzTx/>
        <a:buFontTx/>
        <a:buNone/>
        <a:tabLst/>
        <a:defRPr b="0" baseline="0" cap="none" i="0" spc="0" strike="noStrike" sz="4400" u="none">
          <a:solidFill>
            <a:srgbClr val="FFFFFF"/>
          </a:solidFill>
          <a:uFillTx/>
          <a:latin typeface="Tahoma"/>
          <a:ea typeface="Tahoma"/>
          <a:cs typeface="Tahoma"/>
          <a:sym typeface="Tahoma"/>
        </a:defRPr>
      </a:lvl9pPr>
    </p:titleStyle>
    <p:bodyStyle>
      <a:lvl1pPr marL="342900" marR="0" indent="-342900" algn="l" defTabSz="914400" rtl="0" latinLnBrk="0">
        <a:lnSpc>
          <a:spcPct val="100000"/>
        </a:lnSpc>
        <a:spcBef>
          <a:spcPts val="700"/>
        </a:spcBef>
        <a:spcAft>
          <a:spcPts val="0"/>
        </a:spcAft>
        <a:buClr>
          <a:srgbClr val="FFCC00"/>
        </a:buClr>
        <a:buSzPct val="120000"/>
        <a:buFont typeface="Tahoma"/>
        <a:buChar char="❖"/>
        <a:tabLst/>
        <a:defRPr b="0" baseline="0" cap="none" i="0" spc="0" strike="noStrike" sz="3200" u="none">
          <a:solidFill>
            <a:srgbClr val="FFFFFF"/>
          </a:solidFill>
          <a:uFillTx/>
          <a:latin typeface="Tahoma"/>
          <a:ea typeface="Tahoma"/>
          <a:cs typeface="Tahoma"/>
          <a:sym typeface="Tahoma"/>
        </a:defRPr>
      </a:lvl1pPr>
      <a:lvl2pPr marL="783771" marR="0" indent="-326571" algn="l" defTabSz="914400" rtl="0" latinLnBrk="0">
        <a:lnSpc>
          <a:spcPct val="100000"/>
        </a:lnSpc>
        <a:spcBef>
          <a:spcPts val="700"/>
        </a:spcBef>
        <a:spcAft>
          <a:spcPts val="0"/>
        </a:spcAft>
        <a:buClr>
          <a:srgbClr val="FFCC00"/>
        </a:buClr>
        <a:buSzPct val="100000"/>
        <a:buFont typeface="Tahoma"/>
        <a:buChar char="–"/>
        <a:tabLst/>
        <a:defRPr b="0" baseline="0" cap="none" i="0" spc="0" strike="noStrike" sz="3200" u="none">
          <a:solidFill>
            <a:srgbClr val="FFFFFF"/>
          </a:solidFill>
          <a:uFillTx/>
          <a:latin typeface="Tahoma"/>
          <a:ea typeface="Tahoma"/>
          <a:cs typeface="Tahoma"/>
          <a:sym typeface="Tahoma"/>
        </a:defRPr>
      </a:lvl2pPr>
      <a:lvl3pPr marL="1219200" marR="0" indent="-304800" algn="l" defTabSz="914400" rtl="0" latinLnBrk="0">
        <a:lnSpc>
          <a:spcPct val="100000"/>
        </a:lnSpc>
        <a:spcBef>
          <a:spcPts val="700"/>
        </a:spcBef>
        <a:spcAft>
          <a:spcPts val="0"/>
        </a:spcAft>
        <a:buClr>
          <a:srgbClr val="FFCC00"/>
        </a:buClr>
        <a:buSzPct val="120000"/>
        <a:buFont typeface="Tahoma"/>
        <a:buChar char="•"/>
        <a:tabLst/>
        <a:defRPr b="0" baseline="0" cap="none" i="0" spc="0" strike="noStrike" sz="3200" u="none">
          <a:solidFill>
            <a:srgbClr val="FFFFFF"/>
          </a:solidFill>
          <a:uFillTx/>
          <a:latin typeface="Tahoma"/>
          <a:ea typeface="Tahoma"/>
          <a:cs typeface="Tahoma"/>
          <a:sym typeface="Tahoma"/>
        </a:defRPr>
      </a:lvl3pPr>
      <a:lvl4pPr marL="1737360" marR="0" indent="-365760" algn="l" defTabSz="914400" rtl="0" latinLnBrk="0">
        <a:lnSpc>
          <a:spcPct val="100000"/>
        </a:lnSpc>
        <a:spcBef>
          <a:spcPts val="700"/>
        </a:spcBef>
        <a:spcAft>
          <a:spcPts val="0"/>
        </a:spcAft>
        <a:buClr>
          <a:srgbClr val="FFCC00"/>
        </a:buClr>
        <a:buSzPct val="100000"/>
        <a:buFont typeface="Tahoma"/>
        <a:buChar char="–"/>
        <a:tabLst/>
        <a:defRPr b="0" baseline="0" cap="none" i="0" spc="0" strike="noStrike" sz="3200" u="none">
          <a:solidFill>
            <a:srgbClr val="FFFFFF"/>
          </a:solidFill>
          <a:uFillTx/>
          <a:latin typeface="Tahoma"/>
          <a:ea typeface="Tahoma"/>
          <a:cs typeface="Tahoma"/>
          <a:sym typeface="Tahoma"/>
        </a:defRPr>
      </a:lvl4pPr>
      <a:lvl5pPr marL="2235200" marR="0" indent="-406400" algn="l" defTabSz="914400" rtl="0" latinLnBrk="0">
        <a:lnSpc>
          <a:spcPct val="100000"/>
        </a:lnSpc>
        <a:spcBef>
          <a:spcPts val="700"/>
        </a:spcBef>
        <a:spcAft>
          <a:spcPts val="0"/>
        </a:spcAft>
        <a:buClr>
          <a:srgbClr val="FFCC00"/>
        </a:buClr>
        <a:buSzPct val="80000"/>
        <a:buFont typeface="Tahoma"/>
        <a:buChar char="❖"/>
        <a:tabLst/>
        <a:defRPr b="0" baseline="0" cap="none" i="0" spc="0" strike="noStrike" sz="3200" u="none">
          <a:solidFill>
            <a:srgbClr val="FFFFFF"/>
          </a:solidFill>
          <a:uFillTx/>
          <a:latin typeface="Tahoma"/>
          <a:ea typeface="Tahoma"/>
          <a:cs typeface="Tahoma"/>
          <a:sym typeface="Tahoma"/>
        </a:defRPr>
      </a:lvl5pPr>
      <a:lvl6pPr marL="0" marR="0" indent="0" algn="l" defTabSz="914400" rtl="0" latinLnBrk="0">
        <a:lnSpc>
          <a:spcPct val="100000"/>
        </a:lnSpc>
        <a:spcBef>
          <a:spcPts val="700"/>
        </a:spcBef>
        <a:spcAft>
          <a:spcPts val="0"/>
        </a:spcAft>
        <a:buClr>
          <a:srgbClr val="FFCC00"/>
        </a:buClr>
        <a:buSzTx/>
        <a:buFont typeface="Tahoma"/>
        <a:buNone/>
        <a:tabLst/>
        <a:defRPr b="0" baseline="0" cap="none" i="0" spc="0" strike="noStrike" sz="3200" u="none">
          <a:solidFill>
            <a:srgbClr val="FFFFFF"/>
          </a:solidFill>
          <a:uFillTx/>
          <a:latin typeface="Tahoma"/>
          <a:ea typeface="Tahoma"/>
          <a:cs typeface="Tahoma"/>
          <a:sym typeface="Tahoma"/>
        </a:defRPr>
      </a:lvl6pPr>
      <a:lvl7pPr marL="0" marR="0" indent="0" algn="l" defTabSz="914400" rtl="0" latinLnBrk="0">
        <a:lnSpc>
          <a:spcPct val="100000"/>
        </a:lnSpc>
        <a:spcBef>
          <a:spcPts val="700"/>
        </a:spcBef>
        <a:spcAft>
          <a:spcPts val="0"/>
        </a:spcAft>
        <a:buClr>
          <a:srgbClr val="FFCC00"/>
        </a:buClr>
        <a:buSzTx/>
        <a:buFont typeface="Tahoma"/>
        <a:buNone/>
        <a:tabLst/>
        <a:defRPr b="0" baseline="0" cap="none" i="0" spc="0" strike="noStrike" sz="3200" u="none">
          <a:solidFill>
            <a:srgbClr val="FFFFFF"/>
          </a:solidFill>
          <a:uFillTx/>
          <a:latin typeface="Tahoma"/>
          <a:ea typeface="Tahoma"/>
          <a:cs typeface="Tahoma"/>
          <a:sym typeface="Tahoma"/>
        </a:defRPr>
      </a:lvl7pPr>
      <a:lvl8pPr marL="0" marR="0" indent="0" algn="l" defTabSz="914400" rtl="0" latinLnBrk="0">
        <a:lnSpc>
          <a:spcPct val="100000"/>
        </a:lnSpc>
        <a:spcBef>
          <a:spcPts val="700"/>
        </a:spcBef>
        <a:spcAft>
          <a:spcPts val="0"/>
        </a:spcAft>
        <a:buClr>
          <a:srgbClr val="FFCC00"/>
        </a:buClr>
        <a:buSzTx/>
        <a:buFont typeface="Tahoma"/>
        <a:buNone/>
        <a:tabLst/>
        <a:defRPr b="0" baseline="0" cap="none" i="0" spc="0" strike="noStrike" sz="3200" u="none">
          <a:solidFill>
            <a:srgbClr val="FFFFFF"/>
          </a:solidFill>
          <a:uFillTx/>
          <a:latin typeface="Tahoma"/>
          <a:ea typeface="Tahoma"/>
          <a:cs typeface="Tahoma"/>
          <a:sym typeface="Tahoma"/>
        </a:defRPr>
      </a:lvl8pPr>
      <a:lvl9pPr marL="0" marR="0" indent="0" algn="l" defTabSz="914400" rtl="0" latinLnBrk="0">
        <a:lnSpc>
          <a:spcPct val="100000"/>
        </a:lnSpc>
        <a:spcBef>
          <a:spcPts val="700"/>
        </a:spcBef>
        <a:spcAft>
          <a:spcPts val="0"/>
        </a:spcAft>
        <a:buClr>
          <a:srgbClr val="FFCC00"/>
        </a:buClr>
        <a:buSzTx/>
        <a:buFont typeface="Tahoma"/>
        <a:buNone/>
        <a:tabLst/>
        <a:defRPr b="0" baseline="0" cap="none" i="0" spc="0" strike="noStrike" sz="3200" u="none">
          <a:solidFill>
            <a:srgbClr val="FFFFFF"/>
          </a:solidFill>
          <a:uFillTx/>
          <a:latin typeface="Tahoma"/>
          <a:ea typeface="Tahoma"/>
          <a:cs typeface="Tahoma"/>
          <a:sym typeface="Tahoma"/>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solidFill>
            <a:schemeClr val="tx1"/>
          </a:solidFill>
          <a:effectLst>
            <a:outerShdw sx="100000" sy="100000" kx="0" ky="0" algn="b" rotWithShape="0" blurRad="12700" dist="25400" dir="2700000">
              <a:srgbClr val="000000"/>
            </a:outerShdw>
          </a:effectLst>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 name="Slide Number"/>
          <p:cNvSpPr txBox="1"/>
          <p:nvPr>
            <p:ph type="sldNum" sz="quarter" idx="4294967295"/>
          </p:nvPr>
        </p:nvSpPr>
        <p:spPr>
          <a:xfrm>
            <a:off x="8483775" y="6432651"/>
            <a:ext cx="203021"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0" name="Stikstof"/>
          <p:cNvSpPr txBox="1"/>
          <p:nvPr>
            <p:ph type="title" idx="4294967295"/>
          </p:nvPr>
        </p:nvSpPr>
        <p:spPr>
          <a:prstGeom prst="rect">
            <a:avLst/>
          </a:prstGeom>
        </p:spPr>
        <p:txBody>
          <a:bodyPr/>
          <a:lstStyle>
            <a:lvl1pPr algn="ctr">
              <a:defRPr b="1" sz="4000"/>
            </a:lvl1pPr>
          </a:lstStyle>
          <a:p>
            <a:pPr/>
            <a:r>
              <a:t>Stikstof</a:t>
            </a:r>
          </a:p>
        </p:txBody>
      </p:sp>
      <p:sp>
        <p:nvSpPr>
          <p:cNvPr id="31" name="Kunnen we het tij nog keren m.b.t. klimaatverandering en verlies van biodiversiteit?…"/>
          <p:cNvSpPr txBox="1"/>
          <p:nvPr>
            <p:ph type="body" idx="4294967295"/>
          </p:nvPr>
        </p:nvSpPr>
        <p:spPr>
          <a:prstGeom prst="rect">
            <a:avLst/>
          </a:prstGeom>
        </p:spPr>
        <p:txBody>
          <a:bodyPr/>
          <a:lstStyle/>
          <a:p>
            <a:pPr algn="ctr">
              <a:lnSpc>
                <a:spcPct val="140000"/>
              </a:lnSpc>
              <a:buSzTx/>
              <a:buNone/>
              <a:defRPr b="1"/>
            </a:pPr>
            <a:r>
              <a:t>Kunnen we het tij nog keren m.b.t. klimaatverandering en verlies van biodiversiteit?</a:t>
            </a:r>
          </a:p>
          <a:p>
            <a:pPr algn="ctr">
              <a:lnSpc>
                <a:spcPct val="140000"/>
              </a:lnSpc>
              <a:buSzTx/>
              <a:buNone/>
              <a:defRPr b="1"/>
            </a:pPr>
            <a:r>
              <a:t>Naar een nieuwe wereld? </a:t>
            </a:r>
          </a:p>
          <a:p>
            <a:pPr algn="ctr">
              <a:buSzTx/>
              <a:buNone/>
              <a:defRPr b="1"/>
            </a:pPr>
            <a:r>
              <a:t>College in het kader van SIM </a:t>
            </a:r>
          </a:p>
          <a:p>
            <a:pPr algn="ctr">
              <a:buSzTx/>
              <a:buNone/>
              <a:defRPr b="1"/>
            </a:pPr>
            <a:r>
              <a:t>www.mobilisation.nl</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 name="Biodiversiteitsverlies Nederland"/>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Biodiversiteitsverlies Nederland</a:t>
            </a:r>
          </a:p>
        </p:txBody>
      </p:sp>
      <p:sp>
        <p:nvSpPr>
          <p:cNvPr id="58" name="85%…"/>
          <p:cNvSpPr txBox="1"/>
          <p:nvPr>
            <p:ph type="body" idx="4294967295"/>
          </p:nvPr>
        </p:nvSpPr>
        <p:spPr>
          <a:prstGeom prst="rect">
            <a:avLst/>
          </a:prstGeom>
        </p:spPr>
        <p:txBody>
          <a:bodyPr/>
          <a:lstStyle/>
          <a:p>
            <a:pPr>
              <a:buFontTx/>
              <a:buChar char="•"/>
              <a:defRPr>
                <a:effectLst>
                  <a:outerShdw sx="100000" sy="100000" kx="0" ky="0" algn="b" rotWithShape="0" blurRad="12700" dist="25400" dir="2700000">
                    <a:srgbClr val="000000"/>
                  </a:outerShdw>
                </a:effectLst>
              </a:defRPr>
            </a:pPr>
          </a:p>
          <a:p>
            <a:pPr>
              <a:buFontTx/>
              <a:buChar char="•"/>
              <a:defRPr>
                <a:effectLst>
                  <a:outerShdw sx="100000" sy="100000" kx="0" ky="0" algn="b" rotWithShape="0" blurRad="12700" dist="25400" dir="2700000">
                    <a:srgbClr val="000000"/>
                  </a:outerShdw>
                </a:effectLst>
              </a:defRPr>
            </a:pPr>
          </a:p>
          <a:p>
            <a:pPr algn="ctr">
              <a:buSzTx/>
              <a:buNone/>
              <a:defRPr>
                <a:effectLst>
                  <a:outerShdw sx="100000" sy="100000" kx="0" ky="0" algn="b" rotWithShape="0" blurRad="12700" dist="25400" dir="2700000">
                    <a:srgbClr val="000000"/>
                  </a:outerShdw>
                </a:effectLst>
              </a:defRPr>
            </a:pPr>
            <a:r>
              <a:t>85% </a:t>
            </a:r>
          </a:p>
          <a:p>
            <a:pPr algn="ctr">
              <a:buFontTx/>
              <a:buChar char="•"/>
              <a:defRPr>
                <a:effectLst>
                  <a:outerShdw sx="100000" sy="100000" kx="0" ky="0" algn="b" rotWithShape="0" blurRad="12700" dist="25400" dir="2700000">
                    <a:srgbClr val="000000"/>
                  </a:outerShdw>
                </a:effectLst>
              </a:defRPr>
            </a:pPr>
          </a:p>
          <a:p>
            <a:pPr algn="ctr">
              <a:buSzTx/>
              <a:buNone/>
              <a:defRPr>
                <a:effectLst>
                  <a:outerShdw sx="100000" sy="100000" kx="0" ky="0" algn="b" rotWithShape="0" blurRad="12700" dist="25400" dir="2700000">
                    <a:srgbClr val="000000"/>
                  </a:outerShdw>
                </a:effectLst>
              </a:defRPr>
            </a:pPr>
            <a:r>
              <a:t>t.o.v. van 100 jaar geleden</a:t>
            </a:r>
          </a:p>
        </p:txBody>
      </p:sp>
      <p:sp>
        <p:nvSpPr>
          <p:cNvPr id="59" name="Slide Number"/>
          <p:cNvSpPr txBox="1"/>
          <p:nvPr>
            <p:ph type="sldNum" sz="quarter" idx="4294967295"/>
          </p:nvPr>
        </p:nvSpPr>
        <p:spPr>
          <a:xfrm>
            <a:off x="8384893" y="6432652"/>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1" name="Ammoniak (NH3) en stikstofoxiden (NOx)"/>
          <p:cNvSpPr txBox="1"/>
          <p:nvPr>
            <p:ph type="title" idx="4294967295"/>
          </p:nvPr>
        </p:nvSpPr>
        <p:spPr>
          <a:prstGeom prst="rect">
            <a:avLst/>
          </a:prstGeom>
        </p:spPr>
        <p:txBody>
          <a:bodyPr/>
          <a:lstStyle>
            <a:lvl1pPr defTabSz="877822">
              <a:defRPr sz="4200">
                <a:effectLst>
                  <a:outerShdw sx="100000" sy="100000" kx="0" ky="0" algn="b" rotWithShape="0" blurRad="12700" dist="24384" dir="2700000">
                    <a:srgbClr val="000000"/>
                  </a:outerShdw>
                </a:effectLst>
              </a:defRPr>
            </a:lvl1pPr>
          </a:lstStyle>
          <a:p>
            <a:pPr/>
            <a:r>
              <a:t>Ammoniak (NH3) en stikstofoxiden (NOx) </a:t>
            </a:r>
          </a:p>
        </p:txBody>
      </p:sp>
      <p:sp>
        <p:nvSpPr>
          <p:cNvPr id="62" name="Slecht voor de mens: doden als gevolg van secundaire aerosolen…"/>
          <p:cNvSpPr txBox="1"/>
          <p:nvPr>
            <p:ph type="body" idx="4294967295"/>
          </p:nvPr>
        </p:nvSpPr>
        <p:spPr>
          <a:prstGeom prst="rect">
            <a:avLst/>
          </a:prstGeom>
        </p:spPr>
        <p:txBody>
          <a:bodyPr/>
          <a:lstStyle/>
          <a:p>
            <a:pPr>
              <a:buFontTx/>
              <a:buChar char="•"/>
              <a:defRPr>
                <a:effectLst>
                  <a:outerShdw sx="100000" sy="100000" kx="0" ky="0" algn="b" rotWithShape="0" blurRad="12700" dist="25400" dir="2700000">
                    <a:srgbClr val="000000"/>
                  </a:outerShdw>
                </a:effectLst>
              </a:defRPr>
            </a:pPr>
            <a:r>
              <a:t>Slecht voor de mens: doden als gevolg van secundaire aerosolen</a:t>
            </a:r>
          </a:p>
          <a:p>
            <a:pPr>
              <a:buFontTx/>
              <a:buChar char="•"/>
              <a:defRPr>
                <a:effectLst>
                  <a:outerShdw sx="100000" sy="100000" kx="0" ky="0" algn="b" rotWithShape="0" blurRad="12700" dist="25400" dir="2700000">
                    <a:srgbClr val="000000"/>
                  </a:outerShdw>
                </a:effectLst>
              </a:defRPr>
            </a:pPr>
            <a:r>
              <a:t>Verzuring en vermesting van de bodem</a:t>
            </a:r>
          </a:p>
          <a:p>
            <a:pPr>
              <a:buFontTx/>
              <a:buChar char="•"/>
              <a:defRPr>
                <a:effectLst>
                  <a:outerShdw sx="100000" sy="100000" kx="0" ky="0" algn="b" rotWithShape="0" blurRad="12700" dist="25400" dir="2700000">
                    <a:srgbClr val="000000"/>
                  </a:outerShdw>
                </a:effectLst>
              </a:defRPr>
            </a:pPr>
            <a:r>
              <a:t>Verschraling van bodemleven</a:t>
            </a:r>
          </a:p>
          <a:p>
            <a:pPr>
              <a:buFontTx/>
              <a:buChar char="•"/>
              <a:defRPr>
                <a:effectLst>
                  <a:outerShdw sx="100000" sy="100000" kx="0" ky="0" algn="b" rotWithShape="0" blurRad="12700" dist="25400" dir="2700000">
                    <a:srgbClr val="000000"/>
                  </a:outerShdw>
                </a:effectLst>
              </a:defRPr>
            </a:pPr>
            <a:r>
              <a:t>Verdwijnen van planten</a:t>
            </a:r>
          </a:p>
          <a:p>
            <a:pPr>
              <a:buFontTx/>
              <a:buChar char="•"/>
              <a:defRPr>
                <a:effectLst>
                  <a:outerShdw sx="100000" sy="100000" kx="0" ky="0" algn="b" rotWithShape="0" blurRad="12700" dist="25400" dir="2700000">
                    <a:srgbClr val="000000"/>
                  </a:outerShdw>
                </a:effectLst>
              </a:defRPr>
            </a:pPr>
            <a:r>
              <a:t>Verdwijnen van insecten</a:t>
            </a:r>
          </a:p>
          <a:p>
            <a:pPr>
              <a:buFontTx/>
              <a:buChar char="•"/>
              <a:defRPr>
                <a:effectLst>
                  <a:outerShdw sx="100000" sy="100000" kx="0" ky="0" algn="b" rotWithShape="0" blurRad="12700" dist="25400" dir="2700000">
                    <a:srgbClr val="000000"/>
                  </a:outerShdw>
                </a:effectLst>
              </a:defRPr>
            </a:pPr>
            <a:r>
              <a:t>Verdwijnen van vogels </a:t>
            </a:r>
          </a:p>
        </p:txBody>
      </p:sp>
      <p:sp>
        <p:nvSpPr>
          <p:cNvPr id="63" name="Slide Number"/>
          <p:cNvSpPr txBox="1"/>
          <p:nvPr>
            <p:ph type="sldNum" sz="quarter" idx="4294967295"/>
          </p:nvPr>
        </p:nvSpPr>
        <p:spPr>
          <a:xfrm>
            <a:off x="8398089" y="6432652"/>
            <a:ext cx="288708"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5" name="Slide Number"/>
          <p:cNvSpPr txBox="1"/>
          <p:nvPr>
            <p:ph type="sldNum" sz="quarter" idx="4294967295"/>
          </p:nvPr>
        </p:nvSpPr>
        <p:spPr>
          <a:xfrm>
            <a:off x="8384891" y="6432654"/>
            <a:ext cx="301905"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66" name="Stikstofdepositie 1900-2006 .png" descr="Stikstofdepositie 1900-2006 .png"/>
          <p:cNvPicPr>
            <a:picLocks noChangeAspect="1"/>
          </p:cNvPicPr>
          <p:nvPr/>
        </p:nvPicPr>
        <p:blipFill>
          <a:blip r:embed="rId2">
            <a:extLst/>
          </a:blip>
          <a:stretch>
            <a:fillRect/>
          </a:stretch>
        </p:blipFill>
        <p:spPr>
          <a:xfrm>
            <a:off x="0" y="233360"/>
            <a:ext cx="8978900" cy="614839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Slide Number"/>
          <p:cNvSpPr txBox="1"/>
          <p:nvPr>
            <p:ph type="sldNum" sz="quarter" idx="4294967295"/>
          </p:nvPr>
        </p:nvSpPr>
        <p:spPr>
          <a:xfrm>
            <a:off x="8384895" y="6432653"/>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69" name="Schermafbeelding 2018-05-02 om 00" descr="Schermafbeelding 2018-05-02 om 00"/>
          <p:cNvPicPr>
            <a:picLocks noChangeAspect="1"/>
          </p:cNvPicPr>
          <p:nvPr/>
        </p:nvPicPr>
        <p:blipFill>
          <a:blip r:embed="rId2">
            <a:extLst/>
          </a:blip>
          <a:stretch>
            <a:fillRect/>
          </a:stretch>
        </p:blipFill>
        <p:spPr>
          <a:xfrm>
            <a:off x="0" y="0"/>
            <a:ext cx="9144000" cy="68580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1" name="Wat is er gebeurd sinds 2015?"/>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Wat is er gebeurd sinds 2015?</a:t>
            </a:r>
          </a:p>
        </p:txBody>
      </p:sp>
      <p:sp>
        <p:nvSpPr>
          <p:cNvPr id="72" name="Medio 2015 PAS in werking: programma op krediet…"/>
          <p:cNvSpPr txBox="1"/>
          <p:nvPr>
            <p:ph type="body" idx="4294967295"/>
          </p:nvPr>
        </p:nvSpPr>
        <p:spPr>
          <a:prstGeom prst="rect">
            <a:avLst/>
          </a:prstGeom>
        </p:spPr>
        <p:txBody>
          <a:bodyPr/>
          <a:lstStyle/>
          <a:p>
            <a:pPr marL="325754" indent="-325754" defTabSz="868680">
              <a:buFontTx/>
              <a:buChar char="•"/>
              <a:defRPr sz="3000">
                <a:effectLst>
                  <a:outerShdw sx="100000" sy="100000" kx="0" ky="0" algn="b" rotWithShape="0" blurRad="12700" dist="24130" dir="2700000">
                    <a:srgbClr val="000000"/>
                  </a:outerShdw>
                </a:effectLst>
              </a:defRPr>
            </a:pPr>
            <a:r>
              <a:t>Medio 2015 PAS in werking: programma op krediet </a:t>
            </a:r>
          </a:p>
          <a:p>
            <a:pPr marL="325754" indent="-325754" defTabSz="868680">
              <a:buFontTx/>
              <a:buChar char="•"/>
              <a:defRPr sz="3000">
                <a:effectLst>
                  <a:outerShdw sx="100000" sy="100000" kx="0" ky="0" algn="b" rotWithShape="0" blurRad="12700" dist="24130" dir="2700000">
                    <a:srgbClr val="000000"/>
                  </a:outerShdw>
                </a:effectLst>
              </a:defRPr>
            </a:pPr>
            <a:r>
              <a:t>Uitspraak Europese Hof van november 2018, van toepassing op heel Europa</a:t>
            </a:r>
          </a:p>
          <a:p>
            <a:pPr marL="325754" indent="-325754" defTabSz="868680">
              <a:buFontTx/>
              <a:buChar char="•"/>
              <a:defRPr sz="3000">
                <a:effectLst>
                  <a:outerShdw sx="100000" sy="100000" kx="0" ky="0" algn="b" rotWithShape="0" blurRad="12700" dist="24130" dir="2700000">
                    <a:srgbClr val="000000"/>
                  </a:outerShdw>
                </a:effectLst>
              </a:defRPr>
            </a:pPr>
            <a:r>
              <a:t>Nederland: Uitspraak van Raad van State mei 2019: PAS exit</a:t>
            </a:r>
          </a:p>
          <a:p>
            <a:pPr marL="325754" indent="-325754" defTabSz="868680">
              <a:buFontTx/>
              <a:buChar char="•"/>
              <a:defRPr sz="3000">
                <a:effectLst>
                  <a:outerShdw sx="100000" sy="100000" kx="0" ky="0" algn="b" rotWithShape="0" blurRad="12700" dist="24130" dir="2700000">
                    <a:srgbClr val="000000"/>
                  </a:outerShdw>
                </a:effectLst>
              </a:defRPr>
            </a:pPr>
            <a:r>
              <a:t>Sindsdien zit Nederland deels ‘op slot’ en natuurdegradatie gaat door</a:t>
            </a:r>
          </a:p>
        </p:txBody>
      </p:sp>
      <p:sp>
        <p:nvSpPr>
          <p:cNvPr id="73"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5" name="‘Op slot’"/>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‘Op slot’</a:t>
            </a:r>
          </a:p>
        </p:txBody>
      </p:sp>
      <p:sp>
        <p:nvSpPr>
          <p:cNvPr id="76" name="Veehouderijen/m.u.v. intern salderen…"/>
          <p:cNvSpPr txBox="1"/>
          <p:nvPr>
            <p:ph type="body" idx="4294967295"/>
          </p:nvPr>
        </p:nvSpPr>
        <p:spPr>
          <a:prstGeom prst="rect">
            <a:avLst/>
          </a:prstGeom>
        </p:spPr>
        <p:txBody>
          <a:bodyPr/>
          <a:lstStyle/>
          <a:p>
            <a:pPr marL="308608" indent="-308608" defTabSz="822958">
              <a:spcBef>
                <a:spcPts val="600"/>
              </a:spcBef>
              <a:buFontTx/>
              <a:buChar char="•"/>
              <a:defRPr sz="2800">
                <a:effectLst>
                  <a:outerShdw sx="100000" sy="100000" kx="0" ky="0" algn="b" rotWithShape="0" blurRad="12700" dist="22860" dir="2700000">
                    <a:srgbClr val="000000"/>
                  </a:outerShdw>
                </a:effectLst>
              </a:defRPr>
            </a:pPr>
            <a:r>
              <a:t>Veehouderijen/m.u.v. intern salderen </a:t>
            </a:r>
          </a:p>
          <a:p>
            <a:pPr marL="308608" indent="-308608" defTabSz="822958">
              <a:spcBef>
                <a:spcPts val="600"/>
              </a:spcBef>
              <a:buFontTx/>
              <a:buChar char="•"/>
              <a:defRPr sz="2800">
                <a:effectLst>
                  <a:outerShdw sx="100000" sy="100000" kx="0" ky="0" algn="b" rotWithShape="0" blurRad="12700" dist="22860" dir="2700000">
                    <a:srgbClr val="000000"/>
                  </a:outerShdw>
                </a:effectLst>
              </a:defRPr>
            </a:pPr>
            <a:r>
              <a:t>Industrie</a:t>
            </a:r>
          </a:p>
          <a:p>
            <a:pPr marL="308608" indent="-308608" defTabSz="822958">
              <a:spcBef>
                <a:spcPts val="600"/>
              </a:spcBef>
              <a:buFontTx/>
              <a:buChar char="•"/>
              <a:defRPr sz="2800">
                <a:effectLst>
                  <a:outerShdw sx="100000" sy="100000" kx="0" ky="0" algn="b" rotWithShape="0" blurRad="12700" dist="22860" dir="2700000">
                    <a:srgbClr val="000000"/>
                  </a:outerShdw>
                </a:effectLst>
              </a:defRPr>
            </a:pPr>
            <a:r>
              <a:t>Vliegvelden, Schiphol, Rotterdam, Eindhoven hebben geen natuurvergunning</a:t>
            </a:r>
          </a:p>
          <a:p>
            <a:pPr marL="308608" indent="-308608" defTabSz="822958">
              <a:spcBef>
                <a:spcPts val="600"/>
              </a:spcBef>
              <a:buFontTx/>
              <a:buChar char="•"/>
              <a:defRPr sz="2800">
                <a:effectLst>
                  <a:outerShdw sx="100000" sy="100000" kx="0" ky="0" algn="b" rotWithShape="0" blurRad="12700" dist="22860" dir="2700000">
                    <a:srgbClr val="000000"/>
                  </a:outerShdw>
                </a:effectLst>
              </a:defRPr>
            </a:pPr>
            <a:r>
              <a:t>Ook in België na vernietigingen van vergunningen van gascentrales en veehouderijen, Zaventem </a:t>
            </a:r>
          </a:p>
          <a:p>
            <a:pPr marL="308608" indent="-308608" defTabSz="822958">
              <a:spcBef>
                <a:spcPts val="600"/>
              </a:spcBef>
              <a:buFontTx/>
              <a:buChar char="•"/>
              <a:defRPr sz="2800">
                <a:effectLst>
                  <a:outerShdw sx="100000" sy="100000" kx="0" ky="0" algn="b" rotWithShape="0" blurRad="12700" dist="22860" dir="2700000">
                    <a:srgbClr val="000000"/>
                  </a:outerShdw>
                </a:effectLst>
              </a:defRPr>
            </a:pPr>
            <a:r>
              <a:t>Nu een concreet programma, massale protesten</a:t>
            </a:r>
          </a:p>
        </p:txBody>
      </p:sp>
      <p:sp>
        <p:nvSpPr>
          <p:cNvPr id="77"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9" name="Bronnen van “stikstof”"/>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Bronnen van “stikstof”</a:t>
            </a:r>
          </a:p>
        </p:txBody>
      </p:sp>
      <p:sp>
        <p:nvSpPr>
          <p:cNvPr id="80" name="Landbouw 46% (67%)…"/>
          <p:cNvSpPr txBox="1"/>
          <p:nvPr>
            <p:ph type="body" idx="4294967295"/>
          </p:nvPr>
        </p:nvSpPr>
        <p:spPr>
          <a:prstGeom prst="rect">
            <a:avLst/>
          </a:prstGeom>
        </p:spPr>
        <p:txBody>
          <a:bodyPr/>
          <a:lstStyle/>
          <a:p>
            <a:pPr marL="336040" indent="-336040" defTabSz="896111">
              <a:buFontTx/>
              <a:buChar char="•"/>
              <a:defRPr sz="3100">
                <a:effectLst>
                  <a:outerShdw sx="100000" sy="100000" kx="0" ky="0" algn="b" rotWithShape="0" blurRad="12700" dist="24892" dir="2700000">
                    <a:srgbClr val="000000"/>
                  </a:outerShdw>
                </a:effectLst>
              </a:defRPr>
            </a:pPr>
            <a:r>
              <a:t>Landbouw 46% (67%)</a:t>
            </a:r>
          </a:p>
          <a:p>
            <a:pPr marL="336040" indent="-336040" defTabSz="896111">
              <a:buFontTx/>
              <a:buChar char="•"/>
              <a:defRPr sz="3100">
                <a:effectLst>
                  <a:outerShdw sx="100000" sy="100000" kx="0" ky="0" algn="b" rotWithShape="0" blurRad="12700" dist="24892" dir="2700000">
                    <a:srgbClr val="000000"/>
                  </a:outerShdw>
                </a:effectLst>
              </a:defRPr>
            </a:pPr>
            <a:r>
              <a:t>Verkeer 11%</a:t>
            </a:r>
          </a:p>
          <a:p>
            <a:pPr marL="336040" indent="-336040" defTabSz="896111">
              <a:buFontTx/>
              <a:buChar char="•"/>
              <a:defRPr sz="3100">
                <a:effectLst>
                  <a:outerShdw sx="100000" sy="100000" kx="0" ky="0" algn="b" rotWithShape="0" blurRad="12700" dist="24892" dir="2700000">
                    <a:srgbClr val="000000"/>
                  </a:outerShdw>
                </a:effectLst>
              </a:defRPr>
            </a:pPr>
            <a:r>
              <a:t>Industrie en gebouwde omgeving 8%</a:t>
            </a:r>
          </a:p>
          <a:p>
            <a:pPr marL="336040" indent="-336040" defTabSz="896111">
              <a:buFontTx/>
              <a:buChar char="•"/>
              <a:defRPr sz="3100">
                <a:effectLst>
                  <a:outerShdw sx="100000" sy="100000" kx="0" ky="0" algn="b" rotWithShape="0" blurRad="12700" dist="24892" dir="2700000">
                    <a:srgbClr val="000000"/>
                  </a:outerShdw>
                </a:effectLst>
              </a:defRPr>
            </a:pPr>
            <a:r>
              <a:t>Ammoniak uit zee 2%</a:t>
            </a:r>
          </a:p>
          <a:p>
            <a:pPr marL="336040" indent="-336040" defTabSz="896111">
              <a:buFontTx/>
              <a:buChar char="•"/>
              <a:defRPr sz="3100">
                <a:effectLst>
                  <a:outerShdw sx="100000" sy="100000" kx="0" ky="0" algn="b" rotWithShape="0" blurRad="12700" dist="24892" dir="2700000">
                    <a:srgbClr val="000000"/>
                  </a:outerShdw>
                </a:effectLst>
              </a:defRPr>
            </a:pPr>
            <a:r>
              <a:t>Buitenland 32%</a:t>
            </a:r>
          </a:p>
          <a:p>
            <a:pPr marL="336040" indent="-336040" defTabSz="896111">
              <a:buFontTx/>
              <a:buChar char="•"/>
              <a:defRPr sz="3100">
                <a:effectLst>
                  <a:outerShdw sx="100000" sy="100000" kx="0" ky="0" algn="b" rotWithShape="0" blurRad="12700" dist="24892" dir="2700000">
                    <a:srgbClr val="000000"/>
                  </a:outerShdw>
                </a:effectLst>
              </a:defRPr>
            </a:pPr>
          </a:p>
          <a:p>
            <a:pPr marL="336040" indent="-336040" defTabSz="896111">
              <a:buFontTx/>
              <a:buChar char="•"/>
              <a:defRPr sz="3100">
                <a:effectLst>
                  <a:outerShdw sx="100000" sy="100000" kx="0" ky="0" algn="b" rotWithShape="0" blurRad="12700" dist="24892" dir="2700000">
                    <a:srgbClr val="000000"/>
                  </a:outerShdw>
                </a:effectLst>
              </a:defRPr>
            </a:pPr>
            <a:r>
              <a:t>Landbouw  90% van ammoniakemissies</a:t>
            </a:r>
          </a:p>
        </p:txBody>
      </p:sp>
      <p:sp>
        <p:nvSpPr>
          <p:cNvPr id="81"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3" name="Commissie Remkes"/>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Commissie Remkes I</a:t>
            </a:r>
          </a:p>
        </p:txBody>
      </p:sp>
      <p:sp>
        <p:nvSpPr>
          <p:cNvPr id="84" name="50% reductie in 10 jaar van alle bronnen:…"/>
          <p:cNvSpPr txBox="1"/>
          <p:nvPr>
            <p:ph type="body" idx="4294967295"/>
          </p:nvPr>
        </p:nvSpPr>
        <p:spPr>
          <a:prstGeom prst="rect">
            <a:avLst/>
          </a:prstGeom>
        </p:spPr>
        <p:txBody>
          <a:bodyPr/>
          <a:lstStyle/>
          <a:p>
            <a:pPr marL="0" indent="0" defTabSz="777240">
              <a:spcBef>
                <a:spcPts val="600"/>
              </a:spcBef>
              <a:buSzTx/>
              <a:buNone/>
              <a:defRPr sz="2700">
                <a:effectLst>
                  <a:outerShdw sx="100000" sy="100000" kx="0" ky="0" algn="b" rotWithShape="0" blurRad="12700" dist="21590" dir="2700000">
                    <a:srgbClr val="000000"/>
                  </a:outerShdw>
                </a:effectLst>
              </a:defRPr>
            </a:pPr>
            <a:r>
              <a:t>50% reductie in 10 jaar van alle bronnen:</a:t>
            </a:r>
          </a:p>
          <a:p>
            <a:pPr marL="0" indent="0" defTabSz="777240">
              <a:spcBef>
                <a:spcPts val="600"/>
              </a:spcBef>
              <a:buFontTx/>
              <a:buChar char="•"/>
              <a:defRPr sz="2700">
                <a:effectLst>
                  <a:outerShdw sx="100000" sy="100000" kx="0" ky="0" algn="b" rotWithShape="0" blurRad="12700" dist="21590" dir="2700000">
                    <a:srgbClr val="000000"/>
                  </a:outerShdw>
                </a:effectLst>
              </a:defRPr>
            </a:pPr>
            <a:r>
              <a:t>Agrarische sector</a:t>
            </a:r>
          </a:p>
          <a:p>
            <a:pPr marL="0" indent="0" defTabSz="777240">
              <a:spcBef>
                <a:spcPts val="600"/>
              </a:spcBef>
              <a:buFontTx/>
              <a:buChar char="•"/>
              <a:defRPr sz="2700">
                <a:effectLst>
                  <a:outerShdw sx="100000" sy="100000" kx="0" ky="0" algn="b" rotWithShape="0" blurRad="12700" dist="21590" dir="2700000">
                    <a:srgbClr val="000000"/>
                  </a:outerShdw>
                </a:effectLst>
              </a:defRPr>
            </a:pPr>
            <a:r>
              <a:t>Industrie</a:t>
            </a:r>
          </a:p>
          <a:p>
            <a:pPr marL="0" indent="0" defTabSz="777240">
              <a:spcBef>
                <a:spcPts val="600"/>
              </a:spcBef>
              <a:buFontTx/>
              <a:buChar char="•"/>
              <a:defRPr sz="2700">
                <a:effectLst>
                  <a:outerShdw sx="100000" sy="100000" kx="0" ky="0" algn="b" rotWithShape="0" blurRad="12700" dist="21590" dir="2700000">
                    <a:srgbClr val="000000"/>
                  </a:outerShdw>
                </a:effectLst>
              </a:defRPr>
            </a:pPr>
            <a:r>
              <a:t>Verkeer</a:t>
            </a:r>
          </a:p>
          <a:p>
            <a:pPr marL="0" indent="0" defTabSz="777240">
              <a:spcBef>
                <a:spcPts val="600"/>
              </a:spcBef>
              <a:buFontTx/>
              <a:buChar char="•"/>
              <a:defRPr sz="2700">
                <a:effectLst>
                  <a:outerShdw sx="100000" sy="100000" kx="0" ky="0" algn="b" rotWithShape="0" blurRad="12700" dist="21590" dir="2700000">
                    <a:srgbClr val="000000"/>
                  </a:outerShdw>
                </a:effectLst>
              </a:defRPr>
            </a:pPr>
            <a:r>
              <a:t>Luchtvaart</a:t>
            </a:r>
          </a:p>
          <a:p>
            <a:pPr marL="0" indent="0" defTabSz="777240">
              <a:spcBef>
                <a:spcPts val="600"/>
              </a:spcBef>
              <a:buFontTx/>
              <a:buChar char="•"/>
              <a:defRPr sz="2700">
                <a:effectLst>
                  <a:outerShdw sx="100000" sy="100000" kx="0" ky="0" algn="b" rotWithShape="0" blurRad="12700" dist="21590" dir="2700000">
                    <a:srgbClr val="000000"/>
                  </a:outerShdw>
                </a:effectLst>
              </a:defRPr>
            </a:pPr>
            <a:r>
              <a:t>Coalitie akkoord 50%</a:t>
            </a:r>
          </a:p>
          <a:p>
            <a:pPr marL="0" indent="0" defTabSz="777240">
              <a:spcBef>
                <a:spcPts val="600"/>
              </a:spcBef>
              <a:buFontTx/>
              <a:buChar char="•"/>
              <a:defRPr sz="2700">
                <a:effectLst>
                  <a:outerShdw sx="100000" sy="100000" kx="0" ky="0" algn="b" rotWithShape="0" blurRad="12700" dist="21590" dir="2700000">
                    <a:srgbClr val="000000"/>
                  </a:outerShdw>
                </a:effectLst>
              </a:defRPr>
            </a:pPr>
            <a:r>
              <a:t>WSN 50% in 2035</a:t>
            </a:r>
          </a:p>
          <a:p>
            <a:pPr marL="0" indent="0" defTabSz="777240">
              <a:spcBef>
                <a:spcPts val="600"/>
              </a:spcBef>
              <a:buSzTx/>
              <a:buNone/>
              <a:defRPr sz="2700">
                <a:effectLst>
                  <a:outerShdw sx="100000" sy="100000" kx="0" ky="0" algn="b" rotWithShape="0" blurRad="12700" dist="21590" dir="2700000">
                    <a:srgbClr val="000000"/>
                  </a:outerShdw>
                </a:effectLst>
              </a:defRPr>
            </a:pPr>
            <a:r>
              <a:t>Eerste stap</a:t>
            </a:r>
          </a:p>
        </p:txBody>
      </p:sp>
      <p:sp>
        <p:nvSpPr>
          <p:cNvPr id="85"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 name="Agrarische sector"/>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Agrarische sector</a:t>
            </a:r>
          </a:p>
        </p:txBody>
      </p:sp>
      <p:sp>
        <p:nvSpPr>
          <p:cNvPr id="88" name="Geïntegreerde aanpak (KBG)…"/>
          <p:cNvSpPr txBox="1"/>
          <p:nvPr>
            <p:ph type="body" idx="4294967295"/>
          </p:nvPr>
        </p:nvSpPr>
        <p:spPr>
          <a:prstGeom prst="rect">
            <a:avLst/>
          </a:prstGeom>
        </p:spPr>
        <p:txBody>
          <a:bodyPr/>
          <a:lstStyle/>
          <a:p>
            <a:pPr marL="0" indent="0">
              <a:buSzTx/>
              <a:buNone/>
              <a:defRPr>
                <a:effectLst>
                  <a:outerShdw sx="100000" sy="100000" kx="0" ky="0" algn="b" rotWithShape="0" blurRad="12700" dist="25400" dir="2700000">
                    <a:srgbClr val="000000"/>
                  </a:outerShdw>
                </a:effectLst>
              </a:defRPr>
            </a:pPr>
            <a:r>
              <a:t>Geïntegreerde aanpak (KBG)</a:t>
            </a:r>
          </a:p>
          <a:p>
            <a:pPr marL="0" indent="0">
              <a:buFontTx/>
              <a:buChar char="•"/>
              <a:defRPr>
                <a:effectLst>
                  <a:outerShdw sx="100000" sy="100000" kx="0" ky="0" algn="b" rotWithShape="0" blurRad="12700" dist="25400" dir="2700000">
                    <a:srgbClr val="000000"/>
                  </a:outerShdw>
                </a:effectLst>
              </a:defRPr>
            </a:pPr>
            <a:r>
              <a:t>Klimaat (CO2, CH4 en N2O)</a:t>
            </a:r>
          </a:p>
          <a:p>
            <a:pPr marL="0" indent="0">
              <a:buFontTx/>
              <a:buChar char="•"/>
              <a:defRPr>
                <a:effectLst>
                  <a:outerShdw sx="100000" sy="100000" kx="0" ky="0" algn="b" rotWithShape="0" blurRad="12700" dist="25400" dir="2700000">
                    <a:srgbClr val="000000"/>
                  </a:outerShdw>
                </a:effectLst>
              </a:defRPr>
            </a:pPr>
            <a:r>
              <a:t>Biodiversiteit</a:t>
            </a:r>
          </a:p>
          <a:p>
            <a:pPr marL="0" indent="0">
              <a:buFontTx/>
              <a:buChar char="•"/>
              <a:defRPr>
                <a:effectLst>
                  <a:outerShdw sx="100000" sy="100000" kx="0" ky="0" algn="b" rotWithShape="0" blurRad="12700" dist="25400" dir="2700000">
                    <a:srgbClr val="000000"/>
                  </a:outerShdw>
                </a:effectLst>
              </a:defRPr>
            </a:pPr>
            <a:r>
              <a:t>Gezonde voeding</a:t>
            </a:r>
          </a:p>
          <a:p>
            <a:pPr marL="0" indent="0">
              <a:buFontTx/>
              <a:buChar char="•"/>
              <a:defRPr>
                <a:effectLst>
                  <a:outerShdw sx="100000" sy="100000" kx="0" ky="0" algn="b" rotWithShape="0" blurRad="12700" dist="25400" dir="2700000">
                    <a:srgbClr val="000000"/>
                  </a:outerShdw>
                </a:effectLst>
              </a:defRPr>
            </a:pPr>
            <a:r>
              <a:t>Nederland: intensieve veehouderij kost ons geld als je externe kosten meeberekent</a:t>
            </a:r>
          </a:p>
        </p:txBody>
      </p:sp>
      <p:sp>
        <p:nvSpPr>
          <p:cNvPr id="89"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1"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92" name="Nederland stikstof kampioen.jpeg" descr="Nederland stikstof kampioen.jpeg"/>
          <p:cNvPicPr>
            <a:picLocks noChangeAspect="1"/>
          </p:cNvPicPr>
          <p:nvPr/>
        </p:nvPicPr>
        <p:blipFill>
          <a:blip r:embed="rId2">
            <a:extLst/>
          </a:blip>
          <a:stretch>
            <a:fillRect/>
          </a:stretch>
        </p:blipFill>
        <p:spPr>
          <a:xfrm>
            <a:off x="1011237" y="0"/>
            <a:ext cx="5868988" cy="68580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 name="Even voorstellen"/>
          <p:cNvSpPr txBox="1"/>
          <p:nvPr>
            <p:ph type="title"/>
          </p:nvPr>
        </p:nvSpPr>
        <p:spPr>
          <a:prstGeom prst="rect">
            <a:avLst/>
          </a:prstGeom>
        </p:spPr>
        <p:txBody>
          <a:bodyPr/>
          <a:lstStyle/>
          <a:p>
            <a:pPr/>
            <a:r>
              <a:t>Even voorstellen</a:t>
            </a:r>
          </a:p>
        </p:txBody>
      </p:sp>
      <p:sp>
        <p:nvSpPr>
          <p:cNvPr id="34" name="MOB bestaat nu 26 jaar, focus op (1) biodiversiteit en (2) klimaat…"/>
          <p:cNvSpPr txBox="1"/>
          <p:nvPr>
            <p:ph type="body" idx="1"/>
          </p:nvPr>
        </p:nvSpPr>
        <p:spPr>
          <a:prstGeom prst="rect">
            <a:avLst/>
          </a:prstGeom>
        </p:spPr>
        <p:txBody>
          <a:bodyPr/>
          <a:lstStyle/>
          <a:p>
            <a:pPr/>
            <a:r>
              <a:t>MOB bestaat nu 26 jaar, focus op (1) biodiversiteit en (2) klimaat</a:t>
            </a:r>
          </a:p>
          <a:p>
            <a:pPr/>
            <a:r>
              <a:t>Afgestudeerd aan RU scheikunde</a:t>
            </a:r>
          </a:p>
          <a:p>
            <a:pPr/>
            <a:r>
              <a:t>20 jaar Royal Haskoning</a:t>
            </a:r>
          </a:p>
          <a:p>
            <a:pPr/>
            <a:r>
              <a:t>Daarna met collega MOB opgericht</a:t>
            </a:r>
          </a:p>
          <a:p>
            <a:pPr/>
            <a:r>
              <a:t>Diverse onderscheidingen</a:t>
            </a:r>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Maatregelen landbouw"/>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Maatregelen landbouw</a:t>
            </a:r>
          </a:p>
        </p:txBody>
      </p:sp>
      <p:sp>
        <p:nvSpPr>
          <p:cNvPr id="95" name="Volledige herstructurering van landbouw, 75% reductie veestapel…"/>
          <p:cNvSpPr txBox="1"/>
          <p:nvPr>
            <p:ph type="body" idx="4294967295"/>
          </p:nvPr>
        </p:nvSpPr>
        <p:spPr>
          <a:xfrm>
            <a:off x="457200" y="1557337"/>
            <a:ext cx="8229600" cy="4462463"/>
          </a:xfrm>
          <a:prstGeom prst="rect">
            <a:avLst/>
          </a:prstGeom>
        </p:spPr>
        <p:txBody>
          <a:bodyPr/>
          <a:lstStyle/>
          <a:p>
            <a:pPr marL="315468" indent="-315468" defTabSz="841247">
              <a:buFontTx/>
              <a:buChar char="•"/>
              <a:defRPr sz="2900">
                <a:effectLst>
                  <a:outerShdw sx="100000" sy="100000" kx="0" ky="0" algn="b" rotWithShape="0" blurRad="12700" dist="23368" dir="2700000">
                    <a:srgbClr val="000000"/>
                  </a:outerShdw>
                </a:effectLst>
              </a:defRPr>
            </a:pPr>
            <a:r>
              <a:t>Volledige herstructurering van landbouw, 75% reductie veestapel</a:t>
            </a:r>
          </a:p>
          <a:p>
            <a:pPr marL="315468" indent="-315468" defTabSz="841247">
              <a:buFontTx/>
              <a:buChar char="•"/>
              <a:defRPr sz="2900">
                <a:effectLst>
                  <a:outerShdw sx="100000" sy="100000" kx="0" ky="0" algn="b" rotWithShape="0" blurRad="12700" dist="23368" dir="2700000">
                    <a:srgbClr val="000000"/>
                  </a:outerShdw>
                </a:effectLst>
              </a:defRPr>
            </a:pPr>
            <a:r>
              <a:t>Uitkopen van boeren: € 10-30 miljard (veenweidegebieden en dichtbij natuur)</a:t>
            </a:r>
          </a:p>
          <a:p>
            <a:pPr marL="315468" indent="-315468" defTabSz="841247">
              <a:buFontTx/>
              <a:buChar char="•"/>
              <a:defRPr sz="2900">
                <a:effectLst>
                  <a:outerShdw sx="100000" sy="100000" kx="0" ky="0" algn="b" rotWithShape="0" blurRad="12700" dist="23368" dir="2700000">
                    <a:srgbClr val="000000"/>
                  </a:outerShdw>
                </a:effectLst>
              </a:defRPr>
            </a:pPr>
            <a:r>
              <a:t>Overgang naar extensieve grondgebonden veeteelt op beperkte schaal</a:t>
            </a:r>
          </a:p>
          <a:p>
            <a:pPr marL="315468" indent="-315468" defTabSz="841247">
              <a:buFontTx/>
              <a:buChar char="•"/>
              <a:defRPr sz="2900">
                <a:effectLst>
                  <a:outerShdw sx="100000" sy="100000" kx="0" ky="0" algn="b" rotWithShape="0" blurRad="12700" dist="23368" dir="2700000">
                    <a:srgbClr val="000000"/>
                  </a:outerShdw>
                </a:effectLst>
              </a:defRPr>
            </a:pPr>
            <a:r>
              <a:t>Voldoende tax op dierlijke producten: vlees, melk, boter, kaas, eieren, etc.</a:t>
            </a:r>
          </a:p>
          <a:p>
            <a:pPr marL="315468" indent="-315468" defTabSz="841247">
              <a:buFontTx/>
              <a:buChar char="•"/>
              <a:defRPr sz="2900">
                <a:effectLst>
                  <a:outerShdw sx="100000" sy="100000" kx="0" ky="0" algn="b" rotWithShape="0" blurRad="12700" dist="23368" dir="2700000">
                    <a:srgbClr val="000000"/>
                  </a:outerShdw>
                </a:effectLst>
              </a:defRPr>
            </a:pPr>
            <a:r>
              <a:t>Beter inkomen van boeren</a:t>
            </a:r>
          </a:p>
        </p:txBody>
      </p:sp>
      <p:sp>
        <p:nvSpPr>
          <p:cNvPr id="96"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 name="Integratie met klimaat"/>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Integratie met klimaat</a:t>
            </a:r>
          </a:p>
        </p:txBody>
      </p:sp>
      <p:sp>
        <p:nvSpPr>
          <p:cNvPr id="99" name="Leidse wetenschappers recent:…"/>
          <p:cNvSpPr txBox="1"/>
          <p:nvPr>
            <p:ph type="body" idx="4294967295"/>
          </p:nvPr>
        </p:nvSpPr>
        <p:spPr>
          <a:prstGeom prst="rect">
            <a:avLst/>
          </a:prstGeom>
        </p:spPr>
        <p:txBody>
          <a:bodyPr/>
          <a:lstStyle/>
          <a:p>
            <a:pPr marL="0" indent="0" defTabSz="868680">
              <a:buSzTx/>
              <a:buNone/>
              <a:defRPr sz="3000">
                <a:effectLst>
                  <a:outerShdw sx="100000" sy="100000" kx="0" ky="0" algn="b" rotWithShape="0" blurRad="12700" dist="24130" dir="2700000">
                    <a:srgbClr val="000000"/>
                  </a:outerShdw>
                </a:effectLst>
              </a:defRPr>
            </a:pPr>
            <a:r>
              <a:t>Leidse wetenschappers recent:</a:t>
            </a:r>
          </a:p>
          <a:p>
            <a:pPr marL="0" indent="0" defTabSz="868680">
              <a:buFontTx/>
              <a:buChar char="•"/>
              <a:defRPr sz="3000">
                <a:effectLst>
                  <a:outerShdw sx="100000" sy="100000" kx="0" ky="0" algn="b" rotWithShape="0" blurRad="12700" dist="24130" dir="2700000">
                    <a:srgbClr val="000000"/>
                  </a:outerShdw>
                </a:effectLst>
              </a:defRPr>
            </a:pPr>
            <a:r>
              <a:t>Rijke westen moet vleesconsumptie met 80% omlaag brengen</a:t>
            </a:r>
          </a:p>
          <a:p>
            <a:pPr marL="0" indent="0" defTabSz="868680">
              <a:buFontTx/>
              <a:buChar char="•"/>
              <a:defRPr sz="3000">
                <a:effectLst>
                  <a:outerShdw sx="100000" sy="100000" kx="0" ky="0" algn="b" rotWithShape="0" blurRad="12700" dist="24130" dir="2700000">
                    <a:srgbClr val="000000"/>
                  </a:outerShdw>
                </a:effectLst>
              </a:defRPr>
            </a:pPr>
            <a:r>
              <a:t>Reductie van veestapel in Nederland met 80%</a:t>
            </a:r>
          </a:p>
          <a:p>
            <a:pPr marL="0" indent="0" defTabSz="868680">
              <a:buFontTx/>
              <a:buChar char="•"/>
              <a:defRPr sz="3000">
                <a:effectLst>
                  <a:outerShdw sx="100000" sy="100000" kx="0" ky="0" algn="b" rotWithShape="0" blurRad="12700" dist="24130" dir="2700000">
                    <a:srgbClr val="000000"/>
                  </a:outerShdw>
                </a:effectLst>
              </a:defRPr>
            </a:pPr>
            <a:r>
              <a:t>Alleen dan is er nog kans om het tij te keren</a:t>
            </a:r>
          </a:p>
          <a:p>
            <a:pPr marL="0" indent="0" defTabSz="868680">
              <a:buFontTx/>
              <a:buChar char="•"/>
              <a:defRPr sz="3000">
                <a:effectLst>
                  <a:outerShdw sx="100000" sy="100000" kx="0" ky="0" algn="b" rotWithShape="0" blurRad="12700" dist="24130" dir="2700000">
                    <a:srgbClr val="000000"/>
                  </a:outerShdw>
                </a:effectLst>
              </a:defRPr>
            </a:pPr>
            <a:r>
              <a:t>Wij (Europa) hebben een grote historische schuld aan toename van CO2 in de lucht</a:t>
            </a:r>
          </a:p>
        </p:txBody>
      </p:sp>
      <p:sp>
        <p:nvSpPr>
          <p:cNvPr id="100"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Zoönosen"/>
          <p:cNvSpPr txBox="1"/>
          <p:nvPr>
            <p:ph type="title" idx="4294967295"/>
          </p:nvPr>
        </p:nvSpPr>
        <p:spPr>
          <a:xfrm>
            <a:off x="457200" y="292098"/>
            <a:ext cx="8229600" cy="1120779"/>
          </a:xfrm>
          <a:prstGeom prst="rect">
            <a:avLst/>
          </a:prstGeom>
        </p:spPr>
        <p:txBody>
          <a:bodyPr/>
          <a:lstStyle>
            <a:lvl1pPr>
              <a:defRPr>
                <a:effectLst>
                  <a:outerShdw sx="100000" sy="100000" kx="0" ky="0" algn="b" rotWithShape="0" blurRad="12700" dist="25400" dir="2700000">
                    <a:srgbClr val="000000"/>
                  </a:outerShdw>
                </a:effectLst>
              </a:defRPr>
            </a:lvl1pPr>
          </a:lstStyle>
          <a:p>
            <a:pPr/>
            <a:r>
              <a:t>Zoönosen</a:t>
            </a:r>
          </a:p>
        </p:txBody>
      </p:sp>
      <p:sp>
        <p:nvSpPr>
          <p:cNvPr id="103" name="Coronavirus overgesprongen van dier op mens…"/>
          <p:cNvSpPr txBox="1"/>
          <p:nvPr>
            <p:ph type="body" idx="4294967295"/>
          </p:nvPr>
        </p:nvSpPr>
        <p:spPr>
          <a:xfrm>
            <a:off x="457200" y="1628775"/>
            <a:ext cx="8229600" cy="4391025"/>
          </a:xfrm>
          <a:prstGeom prst="rect">
            <a:avLst/>
          </a:prstGeom>
        </p:spPr>
        <p:txBody>
          <a:bodyPr/>
          <a:lstStyle/>
          <a:p>
            <a:pPr marL="336040" indent="-336040" defTabSz="896111">
              <a:buFontTx/>
              <a:buChar char="•"/>
              <a:defRPr sz="3100">
                <a:effectLst>
                  <a:outerShdw sx="100000" sy="100000" kx="0" ky="0" algn="b" rotWithShape="0" blurRad="12700" dist="24892" dir="2700000">
                    <a:srgbClr val="000000"/>
                  </a:outerShdw>
                </a:effectLst>
              </a:defRPr>
            </a:pPr>
            <a:r>
              <a:t>Coronavirus overgesprongen van dier op mens</a:t>
            </a:r>
          </a:p>
          <a:p>
            <a:pPr marL="336040" indent="-336040" defTabSz="896111">
              <a:buFontTx/>
              <a:buChar char="•"/>
              <a:defRPr sz="3100">
                <a:effectLst>
                  <a:outerShdw sx="100000" sy="100000" kx="0" ky="0" algn="b" rotWithShape="0" blurRad="12700" dist="24892" dir="2700000">
                    <a:srgbClr val="000000"/>
                  </a:outerShdw>
                </a:effectLst>
              </a:defRPr>
            </a:pPr>
            <a:r>
              <a:t>Vogelgriepvirus is ontstaan in intensieve veehouderij/Kippenstallen</a:t>
            </a:r>
          </a:p>
          <a:p>
            <a:pPr marL="336040" indent="-336040" defTabSz="896111">
              <a:buFontTx/>
              <a:buChar char="•"/>
              <a:defRPr sz="3100">
                <a:effectLst>
                  <a:outerShdw sx="100000" sy="100000" kx="0" ky="0" algn="b" rotWithShape="0" blurRad="12700" dist="24892" dir="2700000">
                    <a:srgbClr val="000000"/>
                  </a:outerShdw>
                </a:effectLst>
              </a:defRPr>
            </a:pPr>
            <a:r>
              <a:t>Q-koorts idem, etc.</a:t>
            </a:r>
          </a:p>
          <a:p>
            <a:pPr marL="336040" indent="-336040" defTabSz="896111">
              <a:buFontTx/>
              <a:buChar char="•"/>
              <a:defRPr sz="3100">
                <a:effectLst>
                  <a:outerShdw sx="100000" sy="100000" kx="0" ky="0" algn="b" rotWithShape="0" blurRad="12700" dist="24892" dir="2700000">
                    <a:srgbClr val="000000"/>
                  </a:outerShdw>
                </a:effectLst>
              </a:defRPr>
            </a:pPr>
            <a:r>
              <a:t>Slaat over op dieren als vogels, maar ook op zoogdieren als vossen</a:t>
            </a:r>
          </a:p>
          <a:p>
            <a:pPr marL="336040" indent="-336040" defTabSz="896111">
              <a:buFontTx/>
              <a:buChar char="•"/>
              <a:defRPr sz="3100">
                <a:effectLst>
                  <a:outerShdw sx="100000" sy="100000" kx="0" ky="0" algn="b" rotWithShape="0" blurRad="12700" dist="24892" dir="2700000">
                    <a:srgbClr val="000000"/>
                  </a:outerShdw>
                </a:effectLst>
              </a:defRPr>
            </a:pPr>
            <a:r>
              <a:t>Risico’s voor de mens groot </a:t>
            </a:r>
          </a:p>
        </p:txBody>
      </p:sp>
      <p:sp>
        <p:nvSpPr>
          <p:cNvPr id="104"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Wat doen we?"/>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Wat doen we? </a:t>
            </a:r>
          </a:p>
        </p:txBody>
      </p:sp>
      <p:sp>
        <p:nvSpPr>
          <p:cNvPr id="107" name="Geitenpaadjes zoeken om vergunningverlening weer op gang te brengen…"/>
          <p:cNvSpPr txBox="1"/>
          <p:nvPr>
            <p:ph type="body" idx="4294967295"/>
          </p:nvPr>
        </p:nvSpPr>
        <p:spPr>
          <a:xfrm>
            <a:off x="457200" y="1893626"/>
            <a:ext cx="8229600" cy="4114804"/>
          </a:xfrm>
          <a:prstGeom prst="rect">
            <a:avLst/>
          </a:prstGeom>
        </p:spPr>
        <p:txBody>
          <a:bodyPr/>
          <a:lstStyle/>
          <a:p>
            <a:pPr>
              <a:buFontTx/>
              <a:buChar char="•"/>
              <a:defRPr>
                <a:effectLst>
                  <a:outerShdw sx="100000" sy="100000" kx="0" ky="0" algn="b" rotWithShape="0" blurRad="12700" dist="25400" dir="2700000">
                    <a:srgbClr val="000000"/>
                  </a:outerShdw>
                </a:effectLst>
              </a:defRPr>
            </a:pPr>
            <a:r>
              <a:t>Geitenpaadjes zoeken om vergunningverlening weer op gang te brengen</a:t>
            </a:r>
          </a:p>
          <a:p>
            <a:pPr>
              <a:buFontTx/>
              <a:buChar char="•"/>
              <a:defRPr>
                <a:effectLst>
                  <a:outerShdw sx="100000" sy="100000" kx="0" ky="0" algn="b" rotWithShape="0" blurRad="12700" dist="25400" dir="2700000">
                    <a:srgbClr val="000000"/>
                  </a:outerShdw>
                </a:effectLst>
              </a:defRPr>
            </a:pPr>
            <a:r>
              <a:t>Zoals de bouwvrijstelling (zie recente uitspraak van Raad van State)</a:t>
            </a:r>
          </a:p>
          <a:p>
            <a:pPr>
              <a:buFontTx/>
              <a:buChar char="•"/>
              <a:defRPr>
                <a:effectLst>
                  <a:outerShdw sx="100000" sy="100000" kx="0" ky="0" algn="b" rotWithShape="0" blurRad="12700" dist="25400" dir="2700000">
                    <a:srgbClr val="000000"/>
                  </a:outerShdw>
                </a:effectLst>
              </a:defRPr>
            </a:pPr>
            <a:r>
              <a:t>25 km afkap stikstofberekeningen</a:t>
            </a:r>
          </a:p>
        </p:txBody>
      </p:sp>
      <p:sp>
        <p:nvSpPr>
          <p:cNvPr id="108"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0" name="Maatregelen elders"/>
          <p:cNvSpPr txBox="1"/>
          <p:nvPr>
            <p:ph type="title" idx="4294967295"/>
          </p:nvPr>
        </p:nvSpPr>
        <p:spPr>
          <a:prstGeom prst="rect">
            <a:avLst/>
          </a:prstGeom>
        </p:spPr>
        <p:txBody>
          <a:bodyPr/>
          <a:lstStyle>
            <a:lvl1pPr defTabSz="886967">
              <a:defRPr sz="4200">
                <a:effectLst>
                  <a:outerShdw sx="100000" sy="100000" kx="0" ky="0" algn="b" rotWithShape="0" blurRad="12700" dist="24638" dir="2700000">
                    <a:srgbClr val="000000"/>
                  </a:outerShdw>
                </a:effectLst>
              </a:defRPr>
            </a:lvl1pPr>
          </a:lstStyle>
          <a:p>
            <a:pPr/>
            <a:r>
              <a:t>Maatregelen elders dan landbouw</a:t>
            </a:r>
          </a:p>
        </p:txBody>
      </p:sp>
      <p:sp>
        <p:nvSpPr>
          <p:cNvPr id="111" name="Stoppen met geitenpaadjes…"/>
          <p:cNvSpPr txBox="1"/>
          <p:nvPr>
            <p:ph type="body" idx="4294967295"/>
          </p:nvPr>
        </p:nvSpPr>
        <p:spPr>
          <a:xfrm>
            <a:off x="548185" y="1791267"/>
            <a:ext cx="8229601" cy="4114804"/>
          </a:xfrm>
          <a:prstGeom prst="rect">
            <a:avLst/>
          </a:prstGeom>
        </p:spPr>
        <p:txBody>
          <a:bodyPr/>
          <a:lstStyle/>
          <a:p>
            <a:pPr marL="325754" indent="-325754" defTabSz="868680">
              <a:buFontTx/>
              <a:buChar char="•"/>
              <a:defRPr sz="3000">
                <a:effectLst>
                  <a:outerShdw sx="100000" sy="100000" kx="0" ky="0" algn="b" rotWithShape="0" blurRad="12700" dist="24130" dir="2700000">
                    <a:srgbClr val="000000"/>
                  </a:outerShdw>
                </a:effectLst>
              </a:defRPr>
            </a:pPr>
            <a:r>
              <a:t>Stoppen met geitenpaadjes</a:t>
            </a:r>
          </a:p>
          <a:p>
            <a:pPr marL="325754" indent="-325754" defTabSz="868680">
              <a:buFontTx/>
              <a:buChar char="•"/>
              <a:defRPr sz="3000">
                <a:effectLst>
                  <a:outerShdw sx="100000" sy="100000" kx="0" ky="0" algn="b" rotWithShape="0" blurRad="12700" dist="24130" dir="2700000">
                    <a:srgbClr val="000000"/>
                  </a:outerShdw>
                </a:effectLst>
              </a:defRPr>
            </a:pPr>
            <a:r>
              <a:t>Vermindering van stikstofuitstoot van verkeer</a:t>
            </a:r>
          </a:p>
          <a:p>
            <a:pPr marL="325754" indent="-325754" defTabSz="868680">
              <a:buFontTx/>
              <a:buChar char="•"/>
              <a:defRPr sz="3000">
                <a:effectLst>
                  <a:outerShdw sx="100000" sy="100000" kx="0" ky="0" algn="b" rotWithShape="0" blurRad="12700" dist="24130" dir="2700000">
                    <a:srgbClr val="000000"/>
                  </a:outerShdw>
                </a:effectLst>
              </a:defRPr>
            </a:pPr>
            <a:r>
              <a:t>Schiphol halveren, Lelystad niet vergroten, MAA dicht, RTHA dicht</a:t>
            </a:r>
          </a:p>
          <a:p>
            <a:pPr marL="325754" indent="-325754" defTabSz="868680">
              <a:buFontTx/>
              <a:buChar char="•"/>
              <a:defRPr sz="3000">
                <a:effectLst>
                  <a:outerShdw sx="100000" sy="100000" kx="0" ky="0" algn="b" rotWithShape="0" blurRad="12700" dist="24130" dir="2700000">
                    <a:srgbClr val="000000"/>
                  </a:outerShdw>
                </a:effectLst>
              </a:defRPr>
            </a:pPr>
            <a:r>
              <a:t>Sluiten van kolencentrales en raffinaderijen, Tata (Corus), Yara</a:t>
            </a:r>
          </a:p>
          <a:p>
            <a:pPr marL="325754" indent="-325754" defTabSz="868680">
              <a:buFontTx/>
              <a:buChar char="•"/>
              <a:defRPr sz="3000">
                <a:effectLst>
                  <a:outerShdw sx="100000" sy="100000" kx="0" ky="0" algn="b" rotWithShape="0" blurRad="12700" dist="24130" dir="2700000">
                    <a:srgbClr val="000000"/>
                  </a:outerShdw>
                </a:effectLst>
              </a:defRPr>
            </a:pPr>
            <a:r>
              <a:t>Stop met houtstook</a:t>
            </a:r>
          </a:p>
        </p:txBody>
      </p:sp>
      <p:sp>
        <p:nvSpPr>
          <p:cNvPr id="112"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Maatregelen"/>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Maatregelen</a:t>
            </a:r>
          </a:p>
        </p:txBody>
      </p:sp>
      <p:sp>
        <p:nvSpPr>
          <p:cNvPr id="115" name="Geen uitbreiding A27…"/>
          <p:cNvSpPr txBox="1"/>
          <p:nvPr>
            <p:ph type="body" idx="4294967295"/>
          </p:nvPr>
        </p:nvSpPr>
        <p:spPr>
          <a:prstGeom prst="rect">
            <a:avLst/>
          </a:prstGeom>
        </p:spPr>
        <p:txBody>
          <a:bodyPr/>
          <a:lstStyle/>
          <a:p>
            <a:pPr>
              <a:buFontTx/>
              <a:buChar char="•"/>
              <a:defRPr>
                <a:effectLst>
                  <a:outerShdw sx="100000" sy="100000" kx="0" ky="0" algn="b" rotWithShape="0" blurRad="12700" dist="25400" dir="2700000">
                    <a:srgbClr val="000000"/>
                  </a:outerShdw>
                </a:effectLst>
              </a:defRPr>
            </a:pPr>
            <a:r>
              <a:t>Geen uitbreiding A27</a:t>
            </a:r>
          </a:p>
          <a:p>
            <a:pPr>
              <a:buFontTx/>
              <a:buChar char="•"/>
              <a:defRPr>
                <a:effectLst>
                  <a:outerShdw sx="100000" sy="100000" kx="0" ky="0" algn="b" rotWithShape="0" blurRad="12700" dist="25400" dir="2700000">
                    <a:srgbClr val="000000"/>
                  </a:outerShdw>
                </a:effectLst>
              </a:defRPr>
            </a:pPr>
          </a:p>
          <a:p>
            <a:pPr>
              <a:buFontTx/>
              <a:buChar char="•"/>
              <a:defRPr>
                <a:effectLst>
                  <a:outerShdw sx="100000" sy="100000" kx="0" ky="0" algn="b" rotWithShape="0" blurRad="12700" dist="25400" dir="2700000">
                    <a:srgbClr val="000000"/>
                  </a:outerShdw>
                </a:effectLst>
              </a:defRPr>
            </a:pPr>
            <a:r>
              <a:t>Geen doortrekking van A15</a:t>
            </a:r>
          </a:p>
          <a:p>
            <a:pPr>
              <a:buFontTx/>
              <a:buChar char="•"/>
              <a:defRPr>
                <a:effectLst>
                  <a:outerShdw sx="100000" sy="100000" kx="0" ky="0" algn="b" rotWithShape="0" blurRad="12700" dist="25400" dir="2700000">
                    <a:srgbClr val="000000"/>
                  </a:outerShdw>
                </a:effectLst>
              </a:defRPr>
            </a:pPr>
          </a:p>
          <a:p>
            <a:pPr>
              <a:buFontTx/>
              <a:buChar char="•"/>
              <a:defRPr>
                <a:effectLst>
                  <a:outerShdw sx="100000" sy="100000" kx="0" ky="0" algn="b" rotWithShape="0" blurRad="12700" dist="25400" dir="2700000">
                    <a:srgbClr val="000000"/>
                  </a:outerShdw>
                </a:effectLst>
              </a:defRPr>
            </a:pPr>
            <a:r>
              <a:t>Halvering van autopark</a:t>
            </a:r>
          </a:p>
        </p:txBody>
      </p:sp>
      <p:sp>
        <p:nvSpPr>
          <p:cNvPr id="116"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Duur?"/>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Duur? </a:t>
            </a:r>
          </a:p>
        </p:txBody>
      </p:sp>
      <p:sp>
        <p:nvSpPr>
          <p:cNvPr id="119" name="Als je externe kosten mee berekent dan levert dit geld op…"/>
          <p:cNvSpPr txBox="1"/>
          <p:nvPr>
            <p:ph type="body" idx="4294967295"/>
          </p:nvPr>
        </p:nvSpPr>
        <p:spPr>
          <a:prstGeom prst="rect">
            <a:avLst/>
          </a:prstGeom>
        </p:spPr>
        <p:txBody>
          <a:bodyPr/>
          <a:lstStyle/>
          <a:p>
            <a:pPr marL="325754" indent="-325754" defTabSz="868680">
              <a:spcBef>
                <a:spcPts val="600"/>
              </a:spcBef>
              <a:buFontTx/>
              <a:buChar char="•"/>
              <a:defRPr sz="3000">
                <a:effectLst>
                  <a:outerShdw sx="100000" sy="100000" kx="0" ky="0" algn="b" rotWithShape="0" blurRad="12700" dist="24130" dir="2700000">
                    <a:srgbClr val="000000"/>
                  </a:outerShdw>
                </a:effectLst>
              </a:defRPr>
            </a:pPr>
            <a:r>
              <a:t>Als je externe kosten mee berekent dan levert dit geld op</a:t>
            </a:r>
          </a:p>
          <a:p>
            <a:pPr marL="325754" indent="-325754" defTabSz="868680">
              <a:spcBef>
                <a:spcPts val="600"/>
              </a:spcBef>
              <a:buFontTx/>
              <a:buChar char="•"/>
              <a:defRPr sz="3000">
                <a:effectLst>
                  <a:outerShdw sx="100000" sy="100000" kx="0" ky="0" algn="b" rotWithShape="0" blurRad="12700" dist="24130" dir="2700000">
                    <a:srgbClr val="000000"/>
                  </a:outerShdw>
                </a:effectLst>
              </a:defRPr>
            </a:pPr>
            <a:r>
              <a:t>In samenhang met klimaat, biodiversiteit en gezonde voeding: win-win situatie</a:t>
            </a:r>
          </a:p>
          <a:p>
            <a:pPr marL="325754" indent="-325754" defTabSz="868680">
              <a:spcBef>
                <a:spcPts val="600"/>
              </a:spcBef>
              <a:buFontTx/>
              <a:buChar char="•"/>
              <a:defRPr sz="3000">
                <a:effectLst>
                  <a:outerShdw sx="100000" sy="100000" kx="0" ky="0" algn="b" rotWithShape="0" blurRad="12700" dist="24130" dir="2700000">
                    <a:srgbClr val="000000"/>
                  </a:outerShdw>
                </a:effectLst>
              </a:defRPr>
            </a:pPr>
            <a:r>
              <a:t>Echter, burger gaat inkomen inleveren</a:t>
            </a:r>
          </a:p>
          <a:p>
            <a:pPr marL="325754" indent="-325754" defTabSz="868680">
              <a:spcBef>
                <a:spcPts val="600"/>
              </a:spcBef>
              <a:buFontTx/>
              <a:buChar char="•"/>
              <a:defRPr sz="3000">
                <a:effectLst>
                  <a:outerShdw sx="100000" sy="100000" kx="0" ky="0" algn="b" rotWithShape="0" blurRad="12700" dist="24130" dir="2700000">
                    <a:srgbClr val="000000"/>
                  </a:outerShdw>
                </a:effectLst>
              </a:defRPr>
            </a:pPr>
            <a:r>
              <a:t>Welzijn komt ervoor terug </a:t>
            </a:r>
          </a:p>
          <a:p>
            <a:pPr marL="325754" indent="-325754" defTabSz="868680">
              <a:spcBef>
                <a:spcPts val="600"/>
              </a:spcBef>
              <a:buFontTx/>
              <a:buChar char="•"/>
              <a:defRPr sz="3000">
                <a:effectLst>
                  <a:outerShdw sx="100000" sy="100000" kx="0" ky="0" algn="b" rotWithShape="0" blurRad="12700" dist="24130" dir="2700000">
                    <a:srgbClr val="000000"/>
                  </a:outerShdw>
                </a:effectLst>
              </a:defRPr>
            </a:pPr>
            <a:r>
              <a:t>Politici durven ongemakkelijke waarheid niet te communiceren</a:t>
            </a:r>
          </a:p>
        </p:txBody>
      </p:sp>
      <p:sp>
        <p:nvSpPr>
          <p:cNvPr id="120"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at is daarvoor nodig?"/>
          <p:cNvSpPr txBox="1"/>
          <p:nvPr>
            <p:ph type="title" idx="4294967295"/>
          </p:nvPr>
        </p:nvSpPr>
        <p:spPr>
          <a:prstGeom prst="rect">
            <a:avLst/>
          </a:prstGeom>
        </p:spPr>
        <p:txBody>
          <a:bodyPr/>
          <a:lstStyle>
            <a:lvl1pPr>
              <a:defRPr>
                <a:effectLst>
                  <a:outerShdw sx="100000" sy="100000" kx="0" ky="0" algn="b" rotWithShape="0" blurRad="12700" dist="25400" dir="2700000">
                    <a:srgbClr val="000000"/>
                  </a:outerShdw>
                </a:effectLst>
              </a:defRPr>
            </a:lvl1pPr>
          </a:lstStyle>
          <a:p>
            <a:pPr/>
            <a:r>
              <a:t>Wat is daarvoor nodig?</a:t>
            </a:r>
          </a:p>
        </p:txBody>
      </p:sp>
      <p:sp>
        <p:nvSpPr>
          <p:cNvPr id="123" name="Kabinet met visie…"/>
          <p:cNvSpPr txBox="1"/>
          <p:nvPr>
            <p:ph type="body" idx="4294967295"/>
          </p:nvPr>
        </p:nvSpPr>
        <p:spPr>
          <a:prstGeom prst="rect">
            <a:avLst/>
          </a:prstGeom>
        </p:spPr>
        <p:txBody>
          <a:bodyPr/>
          <a:lstStyle/>
          <a:p>
            <a:pPr>
              <a:buFontTx/>
              <a:buChar char="•"/>
              <a:defRPr>
                <a:effectLst>
                  <a:outerShdw sx="100000" sy="100000" kx="0" ky="0" algn="b" rotWithShape="0" blurRad="12700" dist="25400" dir="2700000">
                    <a:srgbClr val="000000"/>
                  </a:outerShdw>
                </a:effectLst>
              </a:defRPr>
            </a:pPr>
            <a:r>
              <a:t>Kabinet met visie</a:t>
            </a:r>
          </a:p>
          <a:p>
            <a:pPr>
              <a:buFontTx/>
              <a:buChar char="•"/>
              <a:defRPr>
                <a:effectLst>
                  <a:outerShdw sx="100000" sy="100000" kx="0" ky="0" algn="b" rotWithShape="0" blurRad="12700" dist="25400" dir="2700000">
                    <a:srgbClr val="000000"/>
                  </a:outerShdw>
                </a:effectLst>
              </a:defRPr>
            </a:pPr>
          </a:p>
          <a:p>
            <a:pPr>
              <a:buFontTx/>
              <a:buChar char="•"/>
              <a:defRPr>
                <a:effectLst>
                  <a:outerShdw sx="100000" sy="100000" kx="0" ky="0" algn="b" rotWithShape="0" blurRad="12700" dist="25400" dir="2700000">
                    <a:srgbClr val="000000"/>
                  </a:outerShdw>
                </a:effectLst>
              </a:defRPr>
            </a:pPr>
            <a:r>
              <a:t>Politici met lef</a:t>
            </a:r>
          </a:p>
          <a:p>
            <a:pPr>
              <a:buFontTx/>
              <a:buChar char="•"/>
              <a:defRPr>
                <a:effectLst>
                  <a:outerShdw sx="100000" sy="100000" kx="0" ky="0" algn="b" rotWithShape="0" blurRad="12700" dist="25400" dir="2700000">
                    <a:srgbClr val="000000"/>
                  </a:outerShdw>
                </a:effectLst>
              </a:defRPr>
            </a:pPr>
          </a:p>
          <a:p>
            <a:pPr>
              <a:buFontTx/>
              <a:buChar char="•"/>
              <a:defRPr>
                <a:effectLst>
                  <a:outerShdw sx="100000" sy="100000" kx="0" ky="0" algn="b" rotWithShape="0" blurRad="12700" dist="25400" dir="2700000">
                    <a:srgbClr val="000000"/>
                  </a:outerShdw>
                </a:effectLst>
              </a:defRPr>
            </a:pPr>
            <a:r>
              <a:t>Kabinetsbeleid een ramp: vervuiler wordt betaald</a:t>
            </a:r>
          </a:p>
        </p:txBody>
      </p:sp>
      <p:sp>
        <p:nvSpPr>
          <p:cNvPr id="124"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Hoe komen we uit het stikstofmoeras?"/>
          <p:cNvSpPr txBox="1"/>
          <p:nvPr>
            <p:ph type="title"/>
          </p:nvPr>
        </p:nvSpPr>
        <p:spPr>
          <a:prstGeom prst="rect">
            <a:avLst/>
          </a:prstGeom>
        </p:spPr>
        <p:txBody>
          <a:bodyPr/>
          <a:lstStyle>
            <a:lvl1pPr defTabSz="877822">
              <a:defRPr sz="4200"/>
            </a:lvl1pPr>
          </a:lstStyle>
          <a:p>
            <a:pPr/>
            <a:r>
              <a:t>Hoe komen we uit het stikstofmoeras?</a:t>
            </a:r>
          </a:p>
        </p:txBody>
      </p:sp>
      <p:sp>
        <p:nvSpPr>
          <p:cNvPr id="127" name="Revisie van de WSN…"/>
          <p:cNvSpPr txBox="1"/>
          <p:nvPr>
            <p:ph type="body" idx="1"/>
          </p:nvPr>
        </p:nvSpPr>
        <p:spPr>
          <a:prstGeom prst="rect">
            <a:avLst/>
          </a:prstGeom>
        </p:spPr>
        <p:txBody>
          <a:bodyPr/>
          <a:lstStyle/>
          <a:p>
            <a:pPr/>
            <a:r>
              <a:t>Revisie van de WSN</a:t>
            </a:r>
          </a:p>
          <a:p>
            <a:pPr/>
            <a:r>
              <a:t>Verbied stikstofhandel: stikstofemissies zijn bestuursrechtelijk gezien geen rechten!</a:t>
            </a:r>
          </a:p>
          <a:p>
            <a:pPr/>
            <a:r>
              <a:t>Neem latente ruimte in</a:t>
            </a:r>
          </a:p>
          <a:p>
            <a:pPr/>
            <a:r>
              <a:t>Reduceer veestapel met 50-80%</a:t>
            </a:r>
          </a:p>
          <a:p>
            <a:pPr/>
            <a:r>
              <a:t>Vergun op basis van een solide stikstofbank</a:t>
            </a:r>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Wat er nu gebeurt:"/>
          <p:cNvSpPr txBox="1"/>
          <p:nvPr>
            <p:ph type="title"/>
          </p:nvPr>
        </p:nvSpPr>
        <p:spPr>
          <a:prstGeom prst="rect">
            <a:avLst/>
          </a:prstGeom>
        </p:spPr>
        <p:txBody>
          <a:bodyPr/>
          <a:lstStyle/>
          <a:p>
            <a:pPr/>
            <a:r>
              <a:t>Wat er nu gebeurt:</a:t>
            </a:r>
          </a:p>
        </p:txBody>
      </p:sp>
      <p:sp>
        <p:nvSpPr>
          <p:cNvPr id="130" name="CCS-project Porthos gaat mogelijk sneuvelen als gevolg van stikstof…"/>
          <p:cNvSpPr txBox="1"/>
          <p:nvPr>
            <p:ph type="body" idx="1"/>
          </p:nvPr>
        </p:nvSpPr>
        <p:spPr>
          <a:prstGeom prst="rect">
            <a:avLst/>
          </a:prstGeom>
        </p:spPr>
        <p:txBody>
          <a:bodyPr/>
          <a:lstStyle/>
          <a:p>
            <a:pPr/>
            <a:r>
              <a:t>CCS-project Porthos gaat mogelijk sneuvelen als gevolg van stikstof</a:t>
            </a:r>
          </a:p>
          <a:p>
            <a:pPr/>
            <a:r>
              <a:t>Uitbreiding netwerk stagneert: Nederland gaat klimaatdoelen in 2030 niet halen</a:t>
            </a:r>
          </a:p>
          <a:p>
            <a:pPr/>
            <a:r>
              <a:t>Woningbouw wordt gehinderd</a:t>
            </a:r>
          </a:p>
          <a:p>
            <a:pPr/>
            <a:r>
              <a:t>Veehouderijen breiden hier en daar nog uit</a:t>
            </a:r>
          </a:p>
          <a:p>
            <a:pPr/>
            <a:r>
              <a:t>Gebrek aan visie en lef van politiek</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 name="Wat doet MOB?"/>
          <p:cNvSpPr txBox="1"/>
          <p:nvPr>
            <p:ph type="title"/>
          </p:nvPr>
        </p:nvSpPr>
        <p:spPr>
          <a:prstGeom prst="rect">
            <a:avLst/>
          </a:prstGeom>
        </p:spPr>
        <p:txBody>
          <a:bodyPr/>
          <a:lstStyle/>
          <a:p>
            <a:pPr/>
            <a:r>
              <a:t>Wat doet MOB?</a:t>
            </a:r>
          </a:p>
        </p:txBody>
      </p:sp>
      <p:sp>
        <p:nvSpPr>
          <p:cNvPr id="37" name="Op diverse manieren Nederland duurzame richting induwen…"/>
          <p:cNvSpPr txBox="1"/>
          <p:nvPr>
            <p:ph type="body" idx="1"/>
          </p:nvPr>
        </p:nvSpPr>
        <p:spPr>
          <a:prstGeom prst="rect">
            <a:avLst/>
          </a:prstGeom>
        </p:spPr>
        <p:txBody>
          <a:bodyPr/>
          <a:lstStyle/>
          <a:p>
            <a:pPr/>
            <a:r>
              <a:t>Op diverse manieren Nederland duurzame richting induwen</a:t>
            </a:r>
          </a:p>
          <a:p>
            <a:pPr/>
            <a:r>
              <a:t>Overleg met ministeries, bedrijven, etc.</a:t>
            </a:r>
          </a:p>
          <a:p>
            <a:pPr/>
            <a:r>
              <a:t>Juridische procedures, zoeken bij uitspraken RvS 429 hits, 41 in 2022</a:t>
            </a:r>
          </a:p>
          <a:p>
            <a:pPr/>
            <a:r>
              <a:t> Vaste kern van 6 mensen, grotendeels juristen</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Rol van de christelijke partijen"/>
          <p:cNvSpPr txBox="1"/>
          <p:nvPr>
            <p:ph type="title"/>
          </p:nvPr>
        </p:nvSpPr>
        <p:spPr>
          <a:prstGeom prst="rect">
            <a:avLst/>
          </a:prstGeom>
        </p:spPr>
        <p:txBody>
          <a:bodyPr/>
          <a:lstStyle/>
          <a:p>
            <a:pPr/>
            <a:r>
              <a:t>Rol van de christelijke partijen</a:t>
            </a:r>
          </a:p>
        </p:txBody>
      </p:sp>
      <p:sp>
        <p:nvSpPr>
          <p:cNvPr id="133" name="Belabberd…"/>
          <p:cNvSpPr txBox="1"/>
          <p:nvPr>
            <p:ph type="body" idx="1"/>
          </p:nvPr>
        </p:nvSpPr>
        <p:spPr>
          <a:prstGeom prst="rect">
            <a:avLst/>
          </a:prstGeom>
        </p:spPr>
        <p:txBody>
          <a:bodyPr/>
          <a:lstStyle/>
          <a:p>
            <a:pPr marL="299693" indent="-299693" defTabSz="799184">
              <a:spcBef>
                <a:spcPts val="500"/>
              </a:spcBef>
              <a:defRPr sz="2700"/>
            </a:pPr>
            <a:r>
              <a:t>Belabberd</a:t>
            </a:r>
          </a:p>
          <a:p>
            <a:pPr marL="299693" indent="-299693" defTabSz="799184">
              <a:spcBef>
                <a:spcPts val="500"/>
              </a:spcBef>
              <a:defRPr sz="2700"/>
            </a:pPr>
            <a:r>
              <a:t>CDA, CU, SGP blijven de ontwikkeling naar megastallen steunen</a:t>
            </a:r>
          </a:p>
          <a:p>
            <a:pPr marL="299693" indent="-299693" defTabSz="799184">
              <a:spcBef>
                <a:spcPts val="500"/>
              </a:spcBef>
              <a:defRPr sz="2700"/>
            </a:pPr>
            <a:r>
              <a:t>Stemmen in de TK vaak mee met BBB/FvD/PVV</a:t>
            </a:r>
          </a:p>
          <a:p>
            <a:pPr marL="299693" indent="-299693" defTabSz="799184">
              <a:spcBef>
                <a:spcPts val="500"/>
              </a:spcBef>
              <a:defRPr sz="2700"/>
            </a:pPr>
            <a:r>
              <a:t>Idem fossiele sector</a:t>
            </a:r>
          </a:p>
          <a:p>
            <a:pPr marL="299693" indent="-299693" defTabSz="799184">
              <a:spcBef>
                <a:spcPts val="500"/>
              </a:spcBef>
              <a:defRPr sz="2700"/>
            </a:pPr>
            <a:r>
              <a:t>Steunen daarmee de veevoeder industrie</a:t>
            </a:r>
          </a:p>
          <a:p>
            <a:pPr marL="299693" indent="-299693" defTabSz="799184">
              <a:spcBef>
                <a:spcPts val="500"/>
              </a:spcBef>
              <a:defRPr sz="2700"/>
            </a:pPr>
            <a:r>
              <a:t>SGP: MOB stelletje “milieufanaten”, motie: zet MOB en Urgenda bij wet buiten spel: aangenomen</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Rol van de kerken?"/>
          <p:cNvSpPr txBox="1"/>
          <p:nvPr>
            <p:ph type="title"/>
          </p:nvPr>
        </p:nvSpPr>
        <p:spPr>
          <a:xfrm>
            <a:off x="457200" y="292100"/>
            <a:ext cx="8229600" cy="1368937"/>
          </a:xfrm>
          <a:prstGeom prst="rect">
            <a:avLst/>
          </a:prstGeom>
        </p:spPr>
        <p:txBody>
          <a:bodyPr/>
          <a:lstStyle/>
          <a:p>
            <a:pPr/>
            <a:r>
              <a:t>Rol van de kerken? </a:t>
            </a:r>
          </a:p>
        </p:txBody>
      </p:sp>
      <p:sp>
        <p:nvSpPr>
          <p:cNvPr id="136" name="Niet indrukwekkend…"/>
          <p:cNvSpPr txBox="1"/>
          <p:nvPr>
            <p:ph type="body" idx="1"/>
          </p:nvPr>
        </p:nvSpPr>
        <p:spPr>
          <a:xfrm>
            <a:off x="518302" y="1801659"/>
            <a:ext cx="8229601" cy="4114807"/>
          </a:xfrm>
          <a:prstGeom prst="rect">
            <a:avLst/>
          </a:prstGeom>
        </p:spPr>
        <p:txBody>
          <a:bodyPr/>
          <a:lstStyle/>
          <a:p>
            <a:pPr marL="325754" indent="-325754" defTabSz="868680">
              <a:spcBef>
                <a:spcPts val="600"/>
              </a:spcBef>
              <a:defRPr sz="3000"/>
            </a:pPr>
            <a:r>
              <a:t>Niet indrukwekkend</a:t>
            </a:r>
          </a:p>
          <a:p>
            <a:pPr marL="325754" indent="-325754" defTabSz="868680">
              <a:spcBef>
                <a:spcPts val="600"/>
              </a:spcBef>
              <a:defRPr sz="3000"/>
            </a:pPr>
            <a:r>
              <a:t>Waarom hebben kerken niet meer invloed op beleid van christelijke partijen?</a:t>
            </a:r>
          </a:p>
          <a:p>
            <a:pPr marL="325754" indent="-325754" defTabSz="868680">
              <a:spcBef>
                <a:spcPts val="600"/>
              </a:spcBef>
              <a:defRPr sz="3000"/>
            </a:pPr>
            <a:r>
              <a:t>Proberen de kerken dat wel?</a:t>
            </a:r>
          </a:p>
          <a:p>
            <a:pPr marL="325754" indent="-325754" defTabSz="868680">
              <a:spcBef>
                <a:spcPts val="600"/>
              </a:spcBef>
              <a:defRPr sz="3000"/>
            </a:pPr>
            <a:r>
              <a:t>Concept ‘rentmeesterschap’ oorzaak van falen van de kerken als het gaat om klimaat en biodiversiteit?</a:t>
            </a:r>
          </a:p>
          <a:p>
            <a:pPr marL="325754" indent="-325754" defTabSz="868680">
              <a:spcBef>
                <a:spcPts val="600"/>
              </a:spcBef>
              <a:defRPr sz="3000"/>
            </a:pPr>
            <a:r>
              <a:t>Conservatieve Christenen oorzaak? </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Rol van Staten-Generaal"/>
          <p:cNvSpPr txBox="1"/>
          <p:nvPr>
            <p:ph type="title"/>
          </p:nvPr>
        </p:nvSpPr>
        <p:spPr>
          <a:prstGeom prst="rect">
            <a:avLst/>
          </a:prstGeom>
        </p:spPr>
        <p:txBody>
          <a:bodyPr/>
          <a:lstStyle/>
          <a:p>
            <a:pPr/>
            <a:r>
              <a:t>Rol van Staten-Generaal</a:t>
            </a:r>
          </a:p>
        </p:txBody>
      </p:sp>
      <p:sp>
        <p:nvSpPr>
          <p:cNvPr id="139" name="Beide kamers hebben gefaald in hun taak om niet adequate wetgeving goed te keuren…"/>
          <p:cNvSpPr txBox="1"/>
          <p:nvPr>
            <p:ph type="body" idx="1"/>
          </p:nvPr>
        </p:nvSpPr>
        <p:spPr>
          <a:xfrm>
            <a:off x="457200" y="1433700"/>
            <a:ext cx="8229600" cy="4597091"/>
          </a:xfrm>
          <a:prstGeom prst="rect">
            <a:avLst/>
          </a:prstGeom>
        </p:spPr>
        <p:txBody>
          <a:bodyPr/>
          <a:lstStyle/>
          <a:p>
            <a:pPr marL="325754" indent="-325754" defTabSz="868680">
              <a:spcBef>
                <a:spcPts val="600"/>
              </a:spcBef>
              <a:defRPr sz="3000"/>
            </a:pPr>
            <a:r>
              <a:t>Beide kamers hebben gefaald in hun taak om niet adequate wetgeving goed te keuren</a:t>
            </a:r>
          </a:p>
          <a:p>
            <a:pPr marL="325754" indent="-325754" defTabSz="868680">
              <a:spcBef>
                <a:spcPts val="600"/>
              </a:spcBef>
              <a:defRPr sz="3000"/>
            </a:pPr>
            <a:r>
              <a:t>Voorbeelden: PAS van 2015  en WSN van 2021</a:t>
            </a:r>
          </a:p>
          <a:p>
            <a:pPr marL="325754" indent="-325754" defTabSz="868680">
              <a:spcBef>
                <a:spcPts val="600"/>
              </a:spcBef>
              <a:defRPr sz="3000"/>
            </a:pPr>
            <a:r>
              <a:t>Recente motie SGP om Urgenda en MOB juridische mogelijkheden te ontnemen</a:t>
            </a:r>
          </a:p>
          <a:p>
            <a:pPr marL="325754" indent="-325754" defTabSz="868680">
              <a:spcBef>
                <a:spcPts val="600"/>
              </a:spcBef>
              <a:defRPr sz="3000"/>
            </a:pPr>
            <a:r>
              <a:t>Aangenomen door de Tweede Kamer</a:t>
            </a:r>
          </a:p>
          <a:p>
            <a:pPr marL="325754" indent="-325754" defTabSz="868680">
              <a:spcBef>
                <a:spcPts val="600"/>
              </a:spcBef>
              <a:defRPr sz="3000"/>
            </a:pPr>
            <a:r>
              <a:t>Rechtsstaat of willen we richting Hongarije? Polen?</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Wat hebben deel van TK-leden en criminelen gemeen?"/>
          <p:cNvSpPr txBox="1"/>
          <p:nvPr>
            <p:ph type="title"/>
          </p:nvPr>
        </p:nvSpPr>
        <p:spPr>
          <a:prstGeom prst="rect">
            <a:avLst/>
          </a:prstGeom>
        </p:spPr>
        <p:txBody>
          <a:bodyPr/>
          <a:lstStyle>
            <a:lvl1pPr defTabSz="877822">
              <a:defRPr sz="4200"/>
            </a:lvl1pPr>
          </a:lstStyle>
          <a:p>
            <a:pPr/>
            <a:r>
              <a:t>Wat hebben deel van TK-leden en criminelen gemeen? </a:t>
            </a:r>
          </a:p>
        </p:txBody>
      </p:sp>
      <p:sp>
        <p:nvSpPr>
          <p:cNvPr id="142" name="Double-click to edit"/>
          <p:cNvSpPr txBox="1"/>
          <p:nvPr>
            <p:ph type="body" idx="1"/>
          </p:nvPr>
        </p:nvSpPr>
        <p:spPr>
          <a:prstGeom prst="rect">
            <a:avLst/>
          </a:prstGeom>
        </p:spPr>
        <p:txBody>
          <a:bodyPr/>
          <a:lstStyle/>
          <a:p>
            <a:pP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Is er nog een goed leven mogelijk voor generaties na ons?"/>
          <p:cNvSpPr txBox="1"/>
          <p:nvPr>
            <p:ph type="title" idx="4294967295"/>
          </p:nvPr>
        </p:nvSpPr>
        <p:spPr>
          <a:prstGeom prst="rect">
            <a:avLst/>
          </a:prstGeom>
        </p:spPr>
        <p:txBody>
          <a:bodyPr/>
          <a:lstStyle>
            <a:lvl1pPr algn="ctr" defTabSz="877822">
              <a:defRPr sz="4200">
                <a:effectLst>
                  <a:outerShdw sx="100000" sy="100000" kx="0" ky="0" algn="b" rotWithShape="0" blurRad="12700" dist="24384" dir="2700000">
                    <a:srgbClr val="000000"/>
                  </a:outerShdw>
                </a:effectLst>
              </a:defRPr>
            </a:lvl1pPr>
          </a:lstStyle>
          <a:p>
            <a:pPr/>
            <a:r>
              <a:t>Is er nog een goed leven mogelijk voor generaties na ons? </a:t>
            </a:r>
          </a:p>
        </p:txBody>
      </p:sp>
      <p:sp>
        <p:nvSpPr>
          <p:cNvPr id="145" name="Stellingen/ongemakkelijke vragen:…"/>
          <p:cNvSpPr txBox="1"/>
          <p:nvPr>
            <p:ph type="body" idx="4294967295"/>
          </p:nvPr>
        </p:nvSpPr>
        <p:spPr>
          <a:prstGeom prst="rect">
            <a:avLst/>
          </a:prstGeom>
        </p:spPr>
        <p:txBody>
          <a:bodyPr/>
          <a:lstStyle/>
          <a:p>
            <a:pPr marL="0" indent="0" defTabSz="868680">
              <a:buSzTx/>
              <a:buNone/>
              <a:defRPr sz="3000">
                <a:effectLst>
                  <a:outerShdw sx="100000" sy="100000" kx="0" ky="0" algn="b" rotWithShape="0" blurRad="12700" dist="24130" dir="2700000">
                    <a:srgbClr val="000000"/>
                  </a:outerShdw>
                </a:effectLst>
              </a:defRPr>
            </a:pPr>
            <a:r>
              <a:t>Ongemakkelijke vragen:</a:t>
            </a:r>
          </a:p>
          <a:p>
            <a:pPr marL="0" indent="0" defTabSz="868680">
              <a:buFontTx/>
              <a:buChar char="•"/>
              <a:defRPr sz="3000">
                <a:effectLst>
                  <a:outerShdw sx="100000" sy="100000" kx="0" ky="0" algn="b" rotWithShape="0" blurRad="12700" dist="24130" dir="2700000">
                    <a:srgbClr val="000000"/>
                  </a:outerShdw>
                </a:effectLst>
              </a:defRPr>
            </a:pPr>
            <a:r>
              <a:t>Is Nederland in staat om stikstofemissie te halveren en verdere degradatie van natuur te stoppen?</a:t>
            </a:r>
          </a:p>
          <a:p>
            <a:pPr marL="0" indent="0" defTabSz="868680">
              <a:buFontTx/>
              <a:buChar char="•"/>
              <a:defRPr sz="3000">
                <a:effectLst>
                  <a:outerShdw sx="100000" sy="100000" kx="0" ky="0" algn="b" rotWithShape="0" blurRad="12700" dist="24130" dir="2700000">
                    <a:srgbClr val="000000"/>
                  </a:outerShdw>
                </a:effectLst>
              </a:defRPr>
            </a:pPr>
            <a:r>
              <a:t>Zal het ons lukken om klimaatverandering te stoppen?</a:t>
            </a:r>
          </a:p>
          <a:p>
            <a:pPr marL="0" indent="0" defTabSz="868680">
              <a:buFontTx/>
              <a:buChar char="•"/>
              <a:defRPr sz="3000">
                <a:effectLst>
                  <a:outerShdw sx="100000" sy="100000" kx="0" ky="0" algn="b" rotWithShape="0" blurRad="12700" dist="24130" dir="2700000">
                    <a:srgbClr val="000000"/>
                  </a:outerShdw>
                </a:effectLst>
              </a:defRPr>
            </a:pPr>
            <a:r>
              <a:t>Stelen we niet de toekomst van onze kinderen?</a:t>
            </a:r>
          </a:p>
        </p:txBody>
      </p:sp>
      <p:sp>
        <p:nvSpPr>
          <p:cNvPr id="146"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Naar een nieuwe wereld"/>
          <p:cNvSpPr txBox="1"/>
          <p:nvPr>
            <p:ph type="title"/>
          </p:nvPr>
        </p:nvSpPr>
        <p:spPr>
          <a:prstGeom prst="rect">
            <a:avLst/>
          </a:prstGeom>
        </p:spPr>
        <p:txBody>
          <a:bodyPr/>
          <a:lstStyle/>
          <a:p>
            <a:pPr/>
            <a:r>
              <a:t>Naar een nieuw wereldbeeld </a:t>
            </a:r>
          </a:p>
        </p:txBody>
      </p:sp>
      <p:sp>
        <p:nvSpPr>
          <p:cNvPr id="149" name="waarin we erkennen dat de mens te gast is in het ecosysteem van het aardse leven…"/>
          <p:cNvSpPr txBox="1"/>
          <p:nvPr>
            <p:ph type="body" idx="1"/>
          </p:nvPr>
        </p:nvSpPr>
        <p:spPr>
          <a:prstGeom prst="rect">
            <a:avLst/>
          </a:prstGeom>
        </p:spPr>
        <p:txBody>
          <a:bodyPr/>
          <a:lstStyle/>
          <a:p>
            <a:pPr marL="302435" indent="-302435" defTabSz="806498">
              <a:spcBef>
                <a:spcPts val="500"/>
              </a:spcBef>
              <a:defRPr sz="2700"/>
            </a:pPr>
            <a:r>
              <a:t>waarin we erkennen dat de mens te gast is in het ecosysteem van het aardse leven (Winsemius)</a:t>
            </a:r>
          </a:p>
          <a:p>
            <a:pPr marL="302435" indent="-302435" defTabSz="806498">
              <a:spcBef>
                <a:spcPts val="500"/>
              </a:spcBef>
              <a:defRPr sz="2700"/>
            </a:pPr>
            <a:r>
              <a:t>waarin we respect op gaan brengen voor al wat leeft</a:t>
            </a:r>
          </a:p>
          <a:p>
            <a:pPr marL="302435" indent="-302435" defTabSz="806498">
              <a:spcBef>
                <a:spcPts val="500"/>
              </a:spcBef>
              <a:defRPr sz="2700"/>
            </a:pPr>
            <a:r>
              <a:t>waarin we stoppen met opjagen, mishandelen, vernietigen en afslachten van dieren en hen ook basisrechten geven</a:t>
            </a:r>
          </a:p>
          <a:p>
            <a:pPr marL="302435" indent="-302435" defTabSz="806498">
              <a:spcBef>
                <a:spcPts val="500"/>
              </a:spcBef>
              <a:defRPr sz="2700"/>
            </a:pPr>
            <a:r>
              <a:t>fossiele brandstoffen uitbannen </a:t>
            </a:r>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Oplossing is simpel"/>
          <p:cNvSpPr txBox="1"/>
          <p:nvPr>
            <p:ph type="title"/>
          </p:nvPr>
        </p:nvSpPr>
        <p:spPr>
          <a:prstGeom prst="rect">
            <a:avLst/>
          </a:prstGeom>
        </p:spPr>
        <p:txBody>
          <a:bodyPr/>
          <a:lstStyle/>
          <a:p>
            <a:pPr/>
            <a:r>
              <a:t>Oplossing is simpel</a:t>
            </a:r>
          </a:p>
        </p:txBody>
      </p:sp>
      <p:sp>
        <p:nvSpPr>
          <p:cNvPr id="152" name="Laat fossiel onder de grond zitten: stop met kolen, olie en gaswinning…"/>
          <p:cNvSpPr txBox="1"/>
          <p:nvPr>
            <p:ph type="body" idx="1"/>
          </p:nvPr>
        </p:nvSpPr>
        <p:spPr>
          <a:xfrm>
            <a:off x="578094" y="1905000"/>
            <a:ext cx="8229601" cy="4114800"/>
          </a:xfrm>
          <a:prstGeom prst="rect">
            <a:avLst/>
          </a:prstGeom>
        </p:spPr>
        <p:txBody>
          <a:bodyPr/>
          <a:lstStyle/>
          <a:p>
            <a:pPr/>
            <a:r>
              <a:t>Laat fossiel onder de grond zitten: stop met kolen, olie en gaswinning</a:t>
            </a:r>
          </a:p>
          <a:p>
            <a:pPr/>
            <a:r>
              <a:t>Mensheid over op grotendeels plantaardige voeding</a:t>
            </a:r>
          </a:p>
          <a:p>
            <a:pPr/>
            <a:r>
              <a:t>Dat is alles!</a:t>
            </a:r>
          </a:p>
          <a:p>
            <a:pPr/>
            <a:r>
              <a:t>Of hebben we dit niet over voor de toekomst van generaties na ons? </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Wat doe jij om het tij te keren?"/>
          <p:cNvSpPr txBox="1"/>
          <p:nvPr>
            <p:ph type="title" idx="4294967295"/>
          </p:nvPr>
        </p:nvSpPr>
        <p:spPr>
          <a:xfrm>
            <a:off x="457200" y="292097"/>
            <a:ext cx="8229600" cy="1200055"/>
          </a:xfrm>
          <a:prstGeom prst="rect">
            <a:avLst/>
          </a:prstGeom>
        </p:spPr>
        <p:txBody>
          <a:bodyPr/>
          <a:lstStyle>
            <a:lvl1pPr>
              <a:defRPr>
                <a:effectLst>
                  <a:outerShdw sx="100000" sy="100000" kx="0" ky="0" algn="b" rotWithShape="0" blurRad="12700" dist="25400" dir="2700000">
                    <a:srgbClr val="000000"/>
                  </a:outerShdw>
                </a:effectLst>
              </a:defRPr>
            </a:lvl1pPr>
          </a:lstStyle>
          <a:p>
            <a:pPr/>
            <a:r>
              <a:t>Wat doe jij om het tij te keren?</a:t>
            </a:r>
          </a:p>
        </p:txBody>
      </p:sp>
      <p:sp>
        <p:nvSpPr>
          <p:cNvPr id="155" name="Auto weg, overgaan op deelauto…"/>
          <p:cNvSpPr txBox="1"/>
          <p:nvPr>
            <p:ph type="body" idx="4294967295"/>
          </p:nvPr>
        </p:nvSpPr>
        <p:spPr>
          <a:xfrm>
            <a:off x="457200" y="1536341"/>
            <a:ext cx="8229600" cy="4483463"/>
          </a:xfrm>
          <a:prstGeom prst="rect">
            <a:avLst/>
          </a:prstGeom>
        </p:spPr>
        <p:txBody>
          <a:bodyPr/>
          <a:lstStyle/>
          <a:p>
            <a:pPr marL="318897" indent="-318897" defTabSz="850391">
              <a:spcBef>
                <a:spcPts val="600"/>
              </a:spcBef>
              <a:buFontTx/>
              <a:buChar char="•"/>
              <a:defRPr sz="2900">
                <a:effectLst>
                  <a:outerShdw sx="100000" sy="100000" kx="0" ky="0" algn="b" rotWithShape="0" blurRad="12700" dist="23622" dir="2700000">
                    <a:srgbClr val="000000"/>
                  </a:outerShdw>
                </a:effectLst>
              </a:defRPr>
            </a:pPr>
            <a:r>
              <a:t>Auto weg, overgaan op deelauto</a:t>
            </a:r>
          </a:p>
          <a:p>
            <a:pPr marL="318897" indent="-318897" defTabSz="850391">
              <a:spcBef>
                <a:spcPts val="600"/>
              </a:spcBef>
              <a:buFontTx/>
              <a:buChar char="•"/>
              <a:defRPr sz="2900">
                <a:effectLst>
                  <a:outerShdw sx="100000" sy="100000" kx="0" ky="0" algn="b" rotWithShape="0" blurRad="12700" dist="23622" dir="2700000">
                    <a:srgbClr val="000000"/>
                  </a:outerShdw>
                </a:effectLst>
              </a:defRPr>
            </a:pPr>
            <a:r>
              <a:t>Biologisch eten als je het kunt betalen</a:t>
            </a:r>
          </a:p>
          <a:p>
            <a:pPr marL="318897" indent="-318897" defTabSz="850391">
              <a:spcBef>
                <a:spcPts val="600"/>
              </a:spcBef>
              <a:buFontTx/>
              <a:buChar char="•"/>
              <a:defRPr sz="2900">
                <a:effectLst>
                  <a:outerShdw sx="100000" sy="100000" kx="0" ky="0" algn="b" rotWithShape="0" blurRad="12700" dist="23622" dir="2700000">
                    <a:srgbClr val="000000"/>
                  </a:outerShdw>
                </a:effectLst>
              </a:defRPr>
            </a:pPr>
            <a:r>
              <a:t>Vlees/vis eten beperken tot eenmaal per week</a:t>
            </a:r>
          </a:p>
          <a:p>
            <a:pPr marL="318897" indent="-318897" defTabSz="850391">
              <a:spcBef>
                <a:spcPts val="600"/>
              </a:spcBef>
              <a:buFontTx/>
              <a:buChar char="•"/>
              <a:defRPr sz="2900">
                <a:effectLst>
                  <a:outerShdw sx="100000" sy="100000" kx="0" ky="0" algn="b" rotWithShape="0" blurRad="12700" dist="23622" dir="2700000">
                    <a:srgbClr val="000000"/>
                  </a:outerShdw>
                </a:effectLst>
              </a:defRPr>
            </a:pPr>
            <a:r>
              <a:t>Huis klimaatneutraal</a:t>
            </a:r>
          </a:p>
          <a:p>
            <a:pPr marL="318897" indent="-318897" defTabSz="850391">
              <a:spcBef>
                <a:spcPts val="600"/>
              </a:spcBef>
              <a:buFontTx/>
              <a:buChar char="•"/>
              <a:defRPr sz="2900">
                <a:effectLst>
                  <a:outerShdw sx="100000" sy="100000" kx="0" ky="0" algn="b" rotWithShape="0" blurRad="12700" dist="23622" dir="2700000">
                    <a:srgbClr val="000000"/>
                  </a:outerShdw>
                </a:effectLst>
              </a:defRPr>
            </a:pPr>
            <a:r>
              <a:t>Niet meer vliegen voor vakantie</a:t>
            </a:r>
          </a:p>
          <a:p>
            <a:pPr marL="318897" indent="-318897" defTabSz="850391">
              <a:spcBef>
                <a:spcPts val="600"/>
              </a:spcBef>
              <a:buFontTx/>
              <a:buChar char="•"/>
              <a:defRPr sz="2900">
                <a:effectLst>
                  <a:outerShdw sx="100000" sy="100000" kx="0" ky="0" algn="b" rotWithShape="0" blurRad="12700" dist="23622" dir="2700000">
                    <a:srgbClr val="000000"/>
                  </a:outerShdw>
                </a:effectLst>
              </a:defRPr>
            </a:pPr>
          </a:p>
          <a:p>
            <a:pPr marL="318897" indent="-318897" defTabSz="850391">
              <a:spcBef>
                <a:spcPts val="600"/>
              </a:spcBef>
              <a:buSzTx/>
              <a:buNone/>
              <a:defRPr sz="2900">
                <a:effectLst>
                  <a:outerShdw sx="100000" sy="100000" kx="0" ky="0" algn="b" rotWithShape="0" blurRad="12700" dist="23622" dir="2700000">
                    <a:srgbClr val="000000"/>
                  </a:outerShdw>
                </a:effectLst>
              </a:defRPr>
            </a:pPr>
            <a:r>
              <a:t>Check je ecologische voetafdruk</a:t>
            </a:r>
          </a:p>
          <a:p>
            <a:pPr marL="318897" indent="-318897" defTabSz="850391">
              <a:spcBef>
                <a:spcPts val="600"/>
              </a:spcBef>
              <a:buSzTx/>
              <a:buNone/>
              <a:defRPr sz="2900">
                <a:effectLst>
                  <a:outerShdw sx="100000" sy="100000" kx="0" ky="0" algn="b" rotWithShape="0" blurRad="12700" dist="23622" dir="2700000">
                    <a:srgbClr val="000000"/>
                  </a:outerShdw>
                </a:effectLst>
              </a:defRPr>
            </a:pPr>
            <a:r>
              <a:t>Waar stem je op?</a:t>
            </a:r>
          </a:p>
        </p:txBody>
      </p:sp>
      <p:sp>
        <p:nvSpPr>
          <p:cNvPr id="156" name="Slide Number"/>
          <p:cNvSpPr txBox="1"/>
          <p:nvPr>
            <p:ph type="sldNum" sz="quarter" idx="4294967295"/>
          </p:nvPr>
        </p:nvSpPr>
        <p:spPr>
          <a:xfrm>
            <a:off x="8384891" y="6432651"/>
            <a:ext cx="301904"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Verder lezen"/>
          <p:cNvSpPr txBox="1"/>
          <p:nvPr>
            <p:ph type="title"/>
          </p:nvPr>
        </p:nvSpPr>
        <p:spPr>
          <a:prstGeom prst="rect">
            <a:avLst/>
          </a:prstGeom>
        </p:spPr>
        <p:txBody>
          <a:bodyPr/>
          <a:lstStyle/>
          <a:p>
            <a:pPr/>
            <a:r>
              <a:t>Verder lezen</a:t>
            </a:r>
          </a:p>
        </p:txBody>
      </p:sp>
      <p:sp>
        <p:nvSpPr>
          <p:cNvPr id="159" name="Regenesis van George Monbiot…"/>
          <p:cNvSpPr txBox="1"/>
          <p:nvPr>
            <p:ph type="body" idx="1"/>
          </p:nvPr>
        </p:nvSpPr>
        <p:spPr>
          <a:prstGeom prst="rect">
            <a:avLst/>
          </a:prstGeom>
        </p:spPr>
        <p:txBody>
          <a:bodyPr/>
          <a:lstStyle/>
          <a:p>
            <a:pPr marL="315468" indent="-315468" defTabSz="841247">
              <a:spcBef>
                <a:spcPts val="600"/>
              </a:spcBef>
              <a:defRPr sz="2900"/>
            </a:pPr>
            <a:r>
              <a:t>Regenesis van George Monbiot</a:t>
            </a:r>
          </a:p>
          <a:p>
            <a:pPr marL="315468" indent="-315468" defTabSz="841247">
              <a:spcBef>
                <a:spcPts val="600"/>
              </a:spcBef>
              <a:defRPr sz="2900"/>
            </a:pPr>
          </a:p>
          <a:p>
            <a:pPr marL="315468" indent="-315468" defTabSz="841247">
              <a:spcBef>
                <a:spcPts val="600"/>
              </a:spcBef>
              <a:defRPr sz="2900"/>
            </a:pPr>
            <a:r>
              <a:t>Of kijk op:</a:t>
            </a:r>
          </a:p>
          <a:p>
            <a:pPr marL="315468" indent="-315468" defTabSz="841247">
              <a:spcBef>
                <a:spcPts val="600"/>
              </a:spcBef>
              <a:defRPr sz="2900"/>
            </a:pPr>
            <a:r>
              <a:t>https://twitter.com/Sentient_Media/status/1625853820059410434?s=20</a:t>
            </a:r>
          </a:p>
          <a:p>
            <a:pPr marL="315468" indent="-315468" defTabSz="841247">
              <a:spcBef>
                <a:spcPts val="600"/>
              </a:spcBef>
              <a:defRPr sz="2900"/>
            </a:pPr>
            <a:r>
              <a:t>https://www.youtube.com/watch?v=xxtxl82zhms</a:t>
            </a:r>
          </a:p>
          <a:p>
            <a:pPr marL="315468" indent="-315468" defTabSz="841247">
              <a:spcBef>
                <a:spcPts val="600"/>
              </a:spcBef>
              <a:defRPr sz="2900"/>
            </a:pPr>
            <a:r>
              <a:t>www.mobilisation.nl</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Vragen"/>
          <p:cNvSpPr txBox="1"/>
          <p:nvPr>
            <p:ph type="title"/>
          </p:nvPr>
        </p:nvSpPr>
        <p:spPr>
          <a:prstGeom prst="rect">
            <a:avLst/>
          </a:prstGeom>
        </p:spPr>
        <p:txBody>
          <a:bodyPr/>
          <a:lstStyle/>
          <a:p>
            <a:pPr/>
            <a:r>
              <a:t>Vragen</a:t>
            </a:r>
          </a:p>
        </p:txBody>
      </p:sp>
      <p:sp>
        <p:nvSpPr>
          <p:cNvPr id="162" name="Welke invloed heeft het huidige stikstofbeleid op onze woningbouwopgave?…"/>
          <p:cNvSpPr txBox="1"/>
          <p:nvPr>
            <p:ph type="body" idx="1"/>
          </p:nvPr>
        </p:nvSpPr>
        <p:spPr>
          <a:prstGeom prst="rect">
            <a:avLst/>
          </a:prstGeom>
        </p:spPr>
        <p:txBody>
          <a:bodyPr/>
          <a:lstStyle/>
          <a:p>
            <a:pPr/>
            <a:r>
              <a:t>Welke invloed heeft het huidige stikstofbeleid op onze woningbouwopgave?</a:t>
            </a:r>
          </a:p>
          <a:p>
            <a:pPr/>
            <a:r>
              <a:t>Wat kunnen wij zelf doen om de stikstofuitstoot te verminderen/beperken? en toch de woningen willen onderhouden?</a:t>
            </a:r>
          </a:p>
          <a:p>
            <a:pPr/>
            <a:r>
              <a:t>Wat kunnen huurders zelf doen?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 name="Staat toekomst van de mensheid op het spel?"/>
          <p:cNvSpPr txBox="1"/>
          <p:nvPr>
            <p:ph type="title" idx="4294967295"/>
          </p:nvPr>
        </p:nvSpPr>
        <p:spPr>
          <a:prstGeom prst="rect">
            <a:avLst/>
          </a:prstGeom>
        </p:spPr>
        <p:txBody>
          <a:bodyPr/>
          <a:lstStyle>
            <a:lvl1pPr algn="ctr" defTabSz="877822">
              <a:defRPr sz="4200">
                <a:effectLst>
                  <a:outerShdw sx="100000" sy="100000" kx="0" ky="0" algn="b" rotWithShape="0" blurRad="12700" dist="24384" dir="2700000">
                    <a:srgbClr val="000000"/>
                  </a:outerShdw>
                </a:effectLst>
              </a:defRPr>
            </a:lvl1pPr>
          </a:lstStyle>
          <a:p>
            <a:pPr/>
            <a:r>
              <a:t>Staat toekomst van de mensheid op het spel?</a:t>
            </a:r>
          </a:p>
        </p:txBody>
      </p:sp>
      <p:sp>
        <p:nvSpPr>
          <p:cNvPr id="40" name="Is er nog wel een goed leven voor onze (klein)kinderen?"/>
          <p:cNvSpPr txBox="1"/>
          <p:nvPr>
            <p:ph type="body" idx="4294967295"/>
          </p:nvPr>
        </p:nvSpPr>
        <p:spPr>
          <a:prstGeom prst="rect">
            <a:avLst/>
          </a:prstGeom>
        </p:spPr>
        <p:txBody>
          <a:bodyPr/>
          <a:lstStyle/>
          <a:p>
            <a:pPr>
              <a:buFontTx/>
              <a:buChar char="•"/>
              <a:defRPr>
                <a:effectLst>
                  <a:outerShdw sx="100000" sy="100000" kx="0" ky="0" algn="b" rotWithShape="0" blurRad="12700" dist="25400" dir="2700000">
                    <a:srgbClr val="000000"/>
                  </a:outerShdw>
                </a:effectLst>
              </a:defRPr>
            </a:pPr>
          </a:p>
          <a:p>
            <a:pPr>
              <a:buFontTx/>
              <a:buChar char="•"/>
              <a:defRPr>
                <a:effectLst>
                  <a:outerShdw sx="100000" sy="100000" kx="0" ky="0" algn="b" rotWithShape="0" blurRad="12700" dist="25400" dir="2700000">
                    <a:srgbClr val="000000"/>
                  </a:outerShdw>
                </a:effectLst>
              </a:defRPr>
            </a:pPr>
          </a:p>
          <a:p>
            <a:pPr algn="ctr">
              <a:buFontTx/>
              <a:buChar char="•"/>
              <a:defRPr b="1"/>
            </a:pPr>
            <a:r>
              <a:t>Is er nog wel een goed leven voor onze (klein)kinderen?</a:t>
            </a:r>
          </a:p>
        </p:txBody>
      </p:sp>
      <p:sp>
        <p:nvSpPr>
          <p:cNvPr id="41" name="Slide Number"/>
          <p:cNvSpPr txBox="1"/>
          <p:nvPr>
            <p:ph type="sldNum" sz="quarter" idx="4294967295"/>
          </p:nvPr>
        </p:nvSpPr>
        <p:spPr>
          <a:xfrm>
            <a:off x="8483775" y="6432651"/>
            <a:ext cx="203021"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3" name="Laudato Si"/>
          <p:cNvSpPr txBox="1"/>
          <p:nvPr>
            <p:ph type="title"/>
          </p:nvPr>
        </p:nvSpPr>
        <p:spPr>
          <a:prstGeom prst="rect">
            <a:avLst/>
          </a:prstGeom>
        </p:spPr>
        <p:txBody>
          <a:bodyPr/>
          <a:lstStyle>
            <a:lvl1pPr algn="ctr"/>
          </a:lstStyle>
          <a:p>
            <a:pPr/>
            <a:r>
              <a:t>Laudato Si</a:t>
            </a:r>
          </a:p>
        </p:txBody>
      </p:sp>
      <p:sp>
        <p:nvSpPr>
          <p:cNvPr id="44" name="Wat voor wereld willen we achterlaten aan wie na ons komen, aan de kinderen die nu opgroeien?…"/>
          <p:cNvSpPr txBox="1"/>
          <p:nvPr>
            <p:ph type="body" idx="1"/>
          </p:nvPr>
        </p:nvSpPr>
        <p:spPr>
          <a:xfrm>
            <a:off x="557195" y="1921665"/>
            <a:ext cx="8229601" cy="4114804"/>
          </a:xfrm>
          <a:prstGeom prst="rect">
            <a:avLst/>
          </a:prstGeom>
        </p:spPr>
        <p:txBody>
          <a:bodyPr/>
          <a:lstStyle/>
          <a:p>
            <a:pPr marL="336041" indent="-336041" defTabSz="896111">
              <a:spcBef>
                <a:spcPts val="600"/>
              </a:spcBef>
              <a:defRPr sz="3100"/>
            </a:pPr>
            <a:r>
              <a:t>Wat voor wereld willen we achterlaten aan wie na ons komen, aan de kinderen die nu opgroeien?</a:t>
            </a:r>
          </a:p>
          <a:p>
            <a:pPr marL="336041" indent="-336041" defTabSz="896111">
              <a:spcBef>
                <a:spcPts val="600"/>
              </a:spcBef>
              <a:defRPr sz="3100"/>
            </a:pPr>
            <a:r>
              <a:t>Is het concept ‘rentmeesterschap’ oorzaak van falen van de kerken als het gaat om klimaat en biodiversiteit?</a:t>
            </a:r>
          </a:p>
          <a:p>
            <a:pPr marL="336041" indent="-336041" defTabSz="896111">
              <a:spcBef>
                <a:spcPts val="600"/>
              </a:spcBef>
              <a:defRPr sz="3100"/>
            </a:pPr>
            <a:r>
              <a:t>Of is het Christendom zelf één van de oorzaken van beide problemen?</a:t>
            </a:r>
          </a:p>
        </p:txBody>
      </p:sp>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 name="Biodiversiteit"/>
          <p:cNvSpPr txBox="1"/>
          <p:nvPr>
            <p:ph type="title"/>
          </p:nvPr>
        </p:nvSpPr>
        <p:spPr>
          <a:xfrm>
            <a:off x="457200" y="292100"/>
            <a:ext cx="8229600" cy="1119244"/>
          </a:xfrm>
          <a:prstGeom prst="rect">
            <a:avLst/>
          </a:prstGeom>
        </p:spPr>
        <p:txBody>
          <a:bodyPr/>
          <a:lstStyle/>
          <a:p>
            <a:pPr/>
            <a:r>
              <a:t>Biodiversiteit</a:t>
            </a:r>
          </a:p>
        </p:txBody>
      </p:sp>
      <p:sp>
        <p:nvSpPr>
          <p:cNvPr id="47" name="Enige echte kapitaal van de mensheid…"/>
          <p:cNvSpPr txBox="1"/>
          <p:nvPr>
            <p:ph type="body" idx="1"/>
          </p:nvPr>
        </p:nvSpPr>
        <p:spPr>
          <a:xfrm>
            <a:off x="457200" y="1488738"/>
            <a:ext cx="8229600" cy="4531062"/>
          </a:xfrm>
          <a:prstGeom prst="rect">
            <a:avLst/>
          </a:prstGeom>
        </p:spPr>
        <p:txBody>
          <a:bodyPr/>
          <a:lstStyle/>
          <a:p>
            <a:pPr marL="315468" indent="-315468" defTabSz="841247">
              <a:spcBef>
                <a:spcPts val="600"/>
              </a:spcBef>
              <a:defRPr sz="2900"/>
            </a:pPr>
            <a:r>
              <a:t>Enige echte kapitaal van de mensheid</a:t>
            </a:r>
          </a:p>
          <a:p>
            <a:pPr marL="315468" indent="-315468" defTabSz="841247">
              <a:spcBef>
                <a:spcPts val="600"/>
              </a:spcBef>
              <a:defRPr sz="2900"/>
            </a:pPr>
            <a:r>
              <a:t>Basis van ons ecosysteem waarvan wij als mensen volledig afhankelijk zijn</a:t>
            </a:r>
          </a:p>
          <a:p>
            <a:pPr marL="315468" indent="-315468" defTabSz="841247">
              <a:spcBef>
                <a:spcPts val="600"/>
              </a:spcBef>
              <a:defRPr sz="2900"/>
            </a:pPr>
            <a:r>
              <a:t>Wij zijn zelf onderdeel van de natuur (Corona)</a:t>
            </a:r>
          </a:p>
          <a:p>
            <a:pPr marL="315468" indent="-315468" defTabSz="841247">
              <a:spcBef>
                <a:spcPts val="600"/>
              </a:spcBef>
              <a:defRPr sz="2900"/>
            </a:pPr>
            <a:r>
              <a:t>Echter, we leven alsof dat niet zo is, we lijken te denken dat we boven de natuur staan</a:t>
            </a:r>
          </a:p>
          <a:p>
            <a:pPr marL="315468" indent="-315468" defTabSz="841247">
              <a:spcBef>
                <a:spcPts val="600"/>
              </a:spcBef>
              <a:defRPr sz="2900"/>
            </a:pPr>
            <a:r>
              <a:t>Het is nu natuur óf wij</a:t>
            </a:r>
          </a:p>
          <a:p>
            <a:pPr marL="315468" indent="-315468" defTabSz="841247">
              <a:spcBef>
                <a:spcPts val="600"/>
              </a:spcBef>
              <a:defRPr sz="2900"/>
            </a:pPr>
            <a:r>
              <a:t>Dit moet anders!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 name="Genesis"/>
          <p:cNvSpPr txBox="1"/>
          <p:nvPr>
            <p:ph type="title"/>
          </p:nvPr>
        </p:nvSpPr>
        <p:spPr>
          <a:prstGeom prst="rect">
            <a:avLst/>
          </a:prstGeom>
        </p:spPr>
        <p:txBody>
          <a:bodyPr/>
          <a:lstStyle/>
          <a:p>
            <a:pPr/>
            <a:r>
              <a:t>Genesis</a:t>
            </a:r>
          </a:p>
        </p:txBody>
      </p:sp>
      <p:sp>
        <p:nvSpPr>
          <p:cNvPr id="50" name="Toen zei God: &quot;Laat ons de mensen maken naar ons beeld, naar onze gelijkenis, zodat zij heersen over de vissen in de zee en de vogels in de lucht, over het vee en alle wilde dieren,en over alle schepselen die zich over de grond bewegen.”…"/>
          <p:cNvSpPr txBox="1"/>
          <p:nvPr>
            <p:ph type="body" idx="1"/>
          </p:nvPr>
        </p:nvSpPr>
        <p:spPr>
          <a:xfrm>
            <a:off x="457200" y="1630369"/>
            <a:ext cx="8229600" cy="4378441"/>
          </a:xfrm>
          <a:prstGeom prst="rect">
            <a:avLst/>
          </a:prstGeom>
        </p:spPr>
        <p:txBody>
          <a:bodyPr/>
          <a:lstStyle/>
          <a:p>
            <a:pPr marL="325754" indent="-325754" defTabSz="868680">
              <a:spcBef>
                <a:spcPts val="600"/>
              </a:spcBef>
              <a:defRPr sz="3000"/>
            </a:pPr>
            <a:r>
              <a:t>Toen zei God: "Laat ons de mensen maken naar ons beeld, naar onze gelijkenis, zodat zij heersen over de vissen in de zee en de vogels in de lucht, over het vee en alle wilde dieren,en over alle schepselen die zich over de grond bewegen.”</a:t>
            </a:r>
          </a:p>
          <a:p>
            <a:pPr marL="325754" indent="-325754" defTabSz="868680">
              <a:spcBef>
                <a:spcPts val="600"/>
              </a:spcBef>
              <a:defRPr sz="3000"/>
            </a:pPr>
            <a:r>
              <a:t>Kortom: mens heer en meester over schepping</a:t>
            </a:r>
          </a:p>
          <a:p>
            <a:pPr marL="325754" indent="-325754" defTabSz="868680">
              <a:spcBef>
                <a:spcPts val="600"/>
              </a:spcBef>
              <a:defRPr sz="3000"/>
            </a:pPr>
            <a:r>
              <a:t>Rentmeesterschap</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Slide Number"/>
          <p:cNvSpPr txBox="1"/>
          <p:nvPr>
            <p:ph type="sldNum" sz="quarter" idx="4294967295"/>
          </p:nvPr>
        </p:nvSpPr>
        <p:spPr>
          <a:xfrm>
            <a:off x="8483775" y="6432651"/>
            <a:ext cx="203021" cy="28882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53" name="Screen Shot 2021-09-13 at 07.10.59.png" descr="Screen Shot 2021-09-13 at 07.10.59.png"/>
          <p:cNvPicPr>
            <a:picLocks noChangeAspect="1"/>
          </p:cNvPicPr>
          <p:nvPr/>
        </p:nvPicPr>
        <p:blipFill>
          <a:blip r:embed="rId2">
            <a:extLst/>
          </a:blip>
          <a:stretch>
            <a:fillRect/>
          </a:stretch>
        </p:blipFill>
        <p:spPr>
          <a:xfrm>
            <a:off x="539750" y="908050"/>
            <a:ext cx="6858000" cy="5384800"/>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55" name="Screenshot 2023-03-07 at 11.10.07.png" descr="Screenshot 2023-03-07 at 11.10.07.png"/>
          <p:cNvPicPr>
            <a:picLocks noChangeAspect="1"/>
          </p:cNvPicPr>
          <p:nvPr/>
        </p:nvPicPr>
        <p:blipFill>
          <a:blip r:embed="rId2">
            <a:extLst/>
          </a:blip>
          <a:stretch>
            <a:fillRect/>
          </a:stretch>
        </p:blipFill>
        <p:spPr>
          <a:xfrm>
            <a:off x="-51008" y="136825"/>
            <a:ext cx="8559802" cy="5727702"/>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fast" advClick="1" p14:dur="500">
        <p:wipe dir="d"/>
      </p:transition>
    </mc:Choice>
    <mc:Fallback>
      <p:transition spd="fast">
        <p:fade/>
      </p:transition>
    </mc:Fallback>
  </mc:AlternateContent>
</p:sld>
</file>

<file path=ppt/theme/theme1.xml><?xml version="1.0" encoding="utf-8"?>
<a:theme xmlns:a="http://schemas.openxmlformats.org/drawingml/2006/main" xmlns:r="http://schemas.openxmlformats.org/officeDocument/2006/relationships" name="Oceaan">
  <a:themeElements>
    <a:clrScheme name="Oceaan">
      <a:dk1>
        <a:srgbClr val="000000"/>
      </a:dk1>
      <a:lt1>
        <a:srgbClr val="FFFFFF"/>
      </a:lt1>
      <a:dk2>
        <a:srgbClr val="A7A7A7"/>
      </a:dk2>
      <a:lt2>
        <a:srgbClr val="535353"/>
      </a:lt2>
      <a:accent1>
        <a:srgbClr val="33CCCC"/>
      </a:accent1>
      <a:accent2>
        <a:srgbClr val="00C600"/>
      </a:accent2>
      <a:accent3>
        <a:srgbClr val="9BBB59"/>
      </a:accent3>
      <a:accent4>
        <a:srgbClr val="8064A2"/>
      </a:accent4>
      <a:accent5>
        <a:srgbClr val="4BACC6"/>
      </a:accent5>
      <a:accent6>
        <a:srgbClr val="F79646"/>
      </a:accent6>
      <a:hlink>
        <a:srgbClr val="0000FF"/>
      </a:hlink>
      <a:folHlink>
        <a:srgbClr val="FF00FF"/>
      </a:folHlink>
    </a:clrScheme>
    <a:fontScheme name="Oceaan">
      <a:majorFont>
        <a:latin typeface="Helvetica"/>
        <a:ea typeface="Helvetica"/>
        <a:cs typeface="Helvetica"/>
      </a:majorFont>
      <a:minorFont>
        <a:latin typeface="Arial"/>
        <a:ea typeface="Arial"/>
        <a:cs typeface="Arial"/>
      </a:minorFont>
    </a:fontScheme>
    <a:fmtScheme name="Oceaa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ceaan">
  <a:themeElements>
    <a:clrScheme name="Oceaan">
      <a:dk1>
        <a:srgbClr val="000000"/>
      </a:dk1>
      <a:lt1>
        <a:srgbClr val="FFFFFF"/>
      </a:lt1>
      <a:dk2>
        <a:srgbClr val="A7A7A7"/>
      </a:dk2>
      <a:lt2>
        <a:srgbClr val="535353"/>
      </a:lt2>
      <a:accent1>
        <a:srgbClr val="33CCCC"/>
      </a:accent1>
      <a:accent2>
        <a:srgbClr val="00C600"/>
      </a:accent2>
      <a:accent3>
        <a:srgbClr val="9BBB59"/>
      </a:accent3>
      <a:accent4>
        <a:srgbClr val="8064A2"/>
      </a:accent4>
      <a:accent5>
        <a:srgbClr val="4BACC6"/>
      </a:accent5>
      <a:accent6>
        <a:srgbClr val="F79646"/>
      </a:accent6>
      <a:hlink>
        <a:srgbClr val="0000FF"/>
      </a:hlink>
      <a:folHlink>
        <a:srgbClr val="FF00FF"/>
      </a:folHlink>
    </a:clrScheme>
    <a:fontScheme name="Oceaan">
      <a:majorFont>
        <a:latin typeface="Helvetica"/>
        <a:ea typeface="Helvetica"/>
        <a:cs typeface="Helvetica"/>
      </a:majorFont>
      <a:minorFont>
        <a:latin typeface="Arial"/>
        <a:ea typeface="Arial"/>
        <a:cs typeface="Arial"/>
      </a:minorFont>
    </a:fontScheme>
    <a:fmtScheme name="Oceaa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